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Lst>
  <p:sldSz cx="18288000" cy="10287000"/>
  <p:notesSz cx="6858000" cy="9144000"/>
  <p:embeddedFontLst>
    <p:embeddedFont>
      <p:font typeface="Bebas Neue" panose="020B0606020202050201" pitchFamily="34" charset="0"/>
      <p:regular r:id="rId19"/>
    </p:embeddedFont>
    <p:embeddedFont>
      <p:font typeface="Bebas Neue Bold"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Open Sans" panose="020B0606030504020204" pitchFamily="3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68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numburi@outlook.com" userId="3f198df6d1851f62" providerId="LiveId" clId="{4203EF74-8B3A-42EB-8430-3E20A3E06549}"/>
    <pc:docChg chg="undo custSel delSld modSld modMainMaster">
      <pc:chgData name="viveknumburi@outlook.com" userId="3f198df6d1851f62" providerId="LiveId" clId="{4203EF74-8B3A-42EB-8430-3E20A3E06549}" dt="2025-10-13T15:16:42.396" v="51" actId="14100"/>
      <pc:docMkLst>
        <pc:docMk/>
      </pc:docMkLst>
      <pc:sldChg chg="delSp modSp mod modTransition">
        <pc:chgData name="viveknumburi@outlook.com" userId="3f198df6d1851f62" providerId="LiveId" clId="{4203EF74-8B3A-42EB-8430-3E20A3E06549}" dt="2025-10-13T15:11:51.351" v="27" actId="20577"/>
        <pc:sldMkLst>
          <pc:docMk/>
          <pc:sldMk cId="0" sldId="256"/>
        </pc:sldMkLst>
        <pc:spChg chg="mod">
          <ac:chgData name="viveknumburi@outlook.com" userId="3f198df6d1851f62" providerId="LiveId" clId="{4203EF74-8B3A-42EB-8430-3E20A3E06549}" dt="2025-10-13T15:10:57.309" v="16" actId="1076"/>
          <ac:spMkLst>
            <pc:docMk/>
            <pc:sldMk cId="0" sldId="256"/>
            <ac:spMk id="6" creationId="{00000000-0000-0000-0000-000000000000}"/>
          </ac:spMkLst>
        </pc:spChg>
        <pc:spChg chg="del topLvl">
          <ac:chgData name="viveknumburi@outlook.com" userId="3f198df6d1851f62" providerId="LiveId" clId="{4203EF74-8B3A-42EB-8430-3E20A3E06549}" dt="2025-10-13T15:10:48.597" v="15" actId="21"/>
          <ac:spMkLst>
            <pc:docMk/>
            <pc:sldMk cId="0" sldId="256"/>
            <ac:spMk id="9" creationId="{00000000-0000-0000-0000-000000000000}"/>
          </ac:spMkLst>
        </pc:spChg>
        <pc:spChg chg="mod">
          <ac:chgData name="viveknumburi@outlook.com" userId="3f198df6d1851f62" providerId="LiveId" clId="{4203EF74-8B3A-42EB-8430-3E20A3E06549}" dt="2025-10-13T15:11:41.761" v="26" actId="20577"/>
          <ac:spMkLst>
            <pc:docMk/>
            <pc:sldMk cId="0" sldId="256"/>
            <ac:spMk id="11" creationId="{00000000-0000-0000-0000-000000000000}"/>
          </ac:spMkLst>
        </pc:spChg>
        <pc:spChg chg="mod">
          <ac:chgData name="viveknumburi@outlook.com" userId="3f198df6d1851f62" providerId="LiveId" clId="{4203EF74-8B3A-42EB-8430-3E20A3E06549}" dt="2025-10-13T15:11:51.351" v="27" actId="20577"/>
          <ac:spMkLst>
            <pc:docMk/>
            <pc:sldMk cId="0" sldId="256"/>
            <ac:spMk id="12" creationId="{00000000-0000-0000-0000-000000000000}"/>
          </ac:spMkLst>
        </pc:spChg>
        <pc:grpChg chg="del mod">
          <ac:chgData name="viveknumburi@outlook.com" userId="3f198df6d1851f62" providerId="LiveId" clId="{4203EF74-8B3A-42EB-8430-3E20A3E06549}" dt="2025-10-13T15:10:48.597" v="15" actId="21"/>
          <ac:grpSpMkLst>
            <pc:docMk/>
            <pc:sldMk cId="0" sldId="256"/>
            <ac:grpSpMk id="8" creationId="{00000000-0000-0000-0000-000000000000}"/>
          </ac:grpSpMkLst>
        </pc:grpChg>
      </pc:sldChg>
      <pc:sldChg chg="modTransition">
        <pc:chgData name="viveknumburi@outlook.com" userId="3f198df6d1851f62" providerId="LiveId" clId="{4203EF74-8B3A-42EB-8430-3E20A3E06549}" dt="2025-10-11T15:06:47.040" v="1"/>
        <pc:sldMkLst>
          <pc:docMk/>
          <pc:sldMk cId="0" sldId="257"/>
        </pc:sldMkLst>
      </pc:sldChg>
      <pc:sldChg chg="modTransition">
        <pc:chgData name="viveknumburi@outlook.com" userId="3f198df6d1851f62" providerId="LiveId" clId="{4203EF74-8B3A-42EB-8430-3E20A3E06549}" dt="2025-10-11T15:06:47.040" v="1"/>
        <pc:sldMkLst>
          <pc:docMk/>
          <pc:sldMk cId="0" sldId="258"/>
        </pc:sldMkLst>
      </pc:sldChg>
      <pc:sldChg chg="modTransition">
        <pc:chgData name="viveknumburi@outlook.com" userId="3f198df6d1851f62" providerId="LiveId" clId="{4203EF74-8B3A-42EB-8430-3E20A3E06549}" dt="2025-10-11T15:06:47.040" v="1"/>
        <pc:sldMkLst>
          <pc:docMk/>
          <pc:sldMk cId="0" sldId="259"/>
        </pc:sldMkLst>
      </pc:sldChg>
      <pc:sldChg chg="modTransition">
        <pc:chgData name="viveknumburi@outlook.com" userId="3f198df6d1851f62" providerId="LiveId" clId="{4203EF74-8B3A-42EB-8430-3E20A3E06549}" dt="2025-10-11T15:06:47.040" v="1"/>
        <pc:sldMkLst>
          <pc:docMk/>
          <pc:sldMk cId="0" sldId="260"/>
        </pc:sldMkLst>
      </pc:sldChg>
      <pc:sldChg chg="modTransition">
        <pc:chgData name="viveknumburi@outlook.com" userId="3f198df6d1851f62" providerId="LiveId" clId="{4203EF74-8B3A-42EB-8430-3E20A3E06549}" dt="2025-10-11T15:06:47.040" v="1"/>
        <pc:sldMkLst>
          <pc:docMk/>
          <pc:sldMk cId="0" sldId="261"/>
        </pc:sldMkLst>
      </pc:sldChg>
      <pc:sldChg chg="addSp delSp modSp mod modTransition">
        <pc:chgData name="viveknumburi@outlook.com" userId="3f198df6d1851f62" providerId="LiveId" clId="{4203EF74-8B3A-42EB-8430-3E20A3E06549}" dt="2025-10-13T15:08:47.824" v="8" actId="1076"/>
        <pc:sldMkLst>
          <pc:docMk/>
          <pc:sldMk cId="0" sldId="262"/>
        </pc:sldMkLst>
        <pc:graphicFrameChg chg="del">
          <ac:chgData name="viveknumburi@outlook.com" userId="3f198df6d1851f62" providerId="LiveId" clId="{4203EF74-8B3A-42EB-8430-3E20A3E06549}" dt="2025-10-13T15:08:41.289" v="6" actId="478"/>
          <ac:graphicFrameMkLst>
            <pc:docMk/>
            <pc:sldMk cId="0" sldId="262"/>
            <ac:graphicFrameMk id="8" creationId="{00000000-0000-0000-0000-000000000000}"/>
          </ac:graphicFrameMkLst>
        </pc:graphicFrameChg>
        <pc:picChg chg="add mod">
          <ac:chgData name="viveknumburi@outlook.com" userId="3f198df6d1851f62" providerId="LiveId" clId="{4203EF74-8B3A-42EB-8430-3E20A3E06549}" dt="2025-10-13T15:08:47.824" v="8" actId="1076"/>
          <ac:picMkLst>
            <pc:docMk/>
            <pc:sldMk cId="0" sldId="262"/>
            <ac:picMk id="21" creationId="{1D29F572-AFD8-A5A3-5866-B35881D6F388}"/>
          </ac:picMkLst>
        </pc:picChg>
      </pc:sldChg>
      <pc:sldChg chg="modTransition">
        <pc:chgData name="viveknumburi@outlook.com" userId="3f198df6d1851f62" providerId="LiveId" clId="{4203EF74-8B3A-42EB-8430-3E20A3E06549}" dt="2025-10-11T15:06:47.040" v="1"/>
        <pc:sldMkLst>
          <pc:docMk/>
          <pc:sldMk cId="0" sldId="263"/>
        </pc:sldMkLst>
      </pc:sldChg>
      <pc:sldChg chg="modTransition">
        <pc:chgData name="viveknumburi@outlook.com" userId="3f198df6d1851f62" providerId="LiveId" clId="{4203EF74-8B3A-42EB-8430-3E20A3E06549}" dt="2025-10-11T15:06:47.040" v="1"/>
        <pc:sldMkLst>
          <pc:docMk/>
          <pc:sldMk cId="0" sldId="264"/>
        </pc:sldMkLst>
      </pc:sldChg>
      <pc:sldChg chg="addSp delSp modSp mod modTransition">
        <pc:chgData name="viveknumburi@outlook.com" userId="3f198df6d1851f62" providerId="LiveId" clId="{4203EF74-8B3A-42EB-8430-3E20A3E06549}" dt="2025-10-13T15:16:42.396" v="51" actId="14100"/>
        <pc:sldMkLst>
          <pc:docMk/>
          <pc:sldMk cId="0" sldId="265"/>
        </pc:sldMkLst>
        <pc:spChg chg="mod">
          <ac:chgData name="viveknumburi@outlook.com" userId="3f198df6d1851f62" providerId="LiveId" clId="{4203EF74-8B3A-42EB-8430-3E20A3E06549}" dt="2025-10-13T15:16:33.063" v="50" actId="14100"/>
          <ac:spMkLst>
            <pc:docMk/>
            <pc:sldMk cId="0" sldId="265"/>
            <ac:spMk id="12" creationId="{00000000-0000-0000-0000-000000000000}"/>
          </ac:spMkLst>
        </pc:spChg>
        <pc:spChg chg="mod">
          <ac:chgData name="viveknumburi@outlook.com" userId="3f198df6d1851f62" providerId="LiveId" clId="{4203EF74-8B3A-42EB-8430-3E20A3E06549}" dt="2025-10-13T15:16:03.183" v="47" actId="14100"/>
          <ac:spMkLst>
            <pc:docMk/>
            <pc:sldMk cId="0" sldId="265"/>
            <ac:spMk id="14" creationId="{00000000-0000-0000-0000-000000000000}"/>
          </ac:spMkLst>
        </pc:spChg>
        <pc:grpChg chg="mod">
          <ac:chgData name="viveknumburi@outlook.com" userId="3f198df6d1851f62" providerId="LiveId" clId="{4203EF74-8B3A-42EB-8430-3E20A3E06549}" dt="2025-10-13T15:16:42.396" v="51" actId="14100"/>
          <ac:grpSpMkLst>
            <pc:docMk/>
            <pc:sldMk cId="0" sldId="265"/>
            <ac:grpSpMk id="7" creationId="{00000000-0000-0000-0000-000000000000}"/>
          </ac:grpSpMkLst>
        </pc:grpChg>
        <pc:graphicFrameChg chg="del">
          <ac:chgData name="viveknumburi@outlook.com" userId="3f198df6d1851f62" providerId="LiveId" clId="{4203EF74-8B3A-42EB-8430-3E20A3E06549}" dt="2025-10-13T15:08:55.759" v="9" actId="478"/>
          <ac:graphicFrameMkLst>
            <pc:docMk/>
            <pc:sldMk cId="0" sldId="265"/>
            <ac:graphicFrameMk id="11" creationId="{00000000-0000-0000-0000-000000000000}"/>
          </ac:graphicFrameMkLst>
        </pc:graphicFrameChg>
        <pc:picChg chg="add mod">
          <ac:chgData name="viveknumburi@outlook.com" userId="3f198df6d1851f62" providerId="LiveId" clId="{4203EF74-8B3A-42EB-8430-3E20A3E06549}" dt="2025-10-13T15:16:27.816" v="49" actId="14100"/>
          <ac:picMkLst>
            <pc:docMk/>
            <pc:sldMk cId="0" sldId="265"/>
            <ac:picMk id="21" creationId="{0CF06566-091F-3D4F-F555-66AA61C9E9E1}"/>
          </ac:picMkLst>
        </pc:picChg>
      </pc:sldChg>
      <pc:sldChg chg="modTransition">
        <pc:chgData name="viveknumburi@outlook.com" userId="3f198df6d1851f62" providerId="LiveId" clId="{4203EF74-8B3A-42EB-8430-3E20A3E06549}" dt="2025-10-11T15:06:47.040" v="1"/>
        <pc:sldMkLst>
          <pc:docMk/>
          <pc:sldMk cId="0" sldId="266"/>
        </pc:sldMkLst>
      </pc:sldChg>
      <pc:sldChg chg="modTransition">
        <pc:chgData name="viveknumburi@outlook.com" userId="3f198df6d1851f62" providerId="LiveId" clId="{4203EF74-8B3A-42EB-8430-3E20A3E06549}" dt="2025-10-11T15:06:47.040" v="1"/>
        <pc:sldMkLst>
          <pc:docMk/>
          <pc:sldMk cId="0" sldId="267"/>
        </pc:sldMkLst>
      </pc:sldChg>
      <pc:sldChg chg="modTransition">
        <pc:chgData name="viveknumburi@outlook.com" userId="3f198df6d1851f62" providerId="LiveId" clId="{4203EF74-8B3A-42EB-8430-3E20A3E06549}" dt="2025-10-11T15:06:47.040" v="1"/>
        <pc:sldMkLst>
          <pc:docMk/>
          <pc:sldMk cId="0" sldId="268"/>
        </pc:sldMkLst>
      </pc:sldChg>
      <pc:sldChg chg="del modTransition">
        <pc:chgData name="viveknumburi@outlook.com" userId="3f198df6d1851f62" providerId="LiveId" clId="{4203EF74-8B3A-42EB-8430-3E20A3E06549}" dt="2025-10-13T15:10:16.813" v="13" actId="2696"/>
        <pc:sldMkLst>
          <pc:docMk/>
          <pc:sldMk cId="0" sldId="269"/>
        </pc:sldMkLst>
      </pc:sldChg>
      <pc:sldChg chg="modTransition">
        <pc:chgData name="viveknumburi@outlook.com" userId="3f198df6d1851f62" providerId="LiveId" clId="{4203EF74-8B3A-42EB-8430-3E20A3E06549}" dt="2025-10-11T15:06:47.040" v="1"/>
        <pc:sldMkLst>
          <pc:docMk/>
          <pc:sldMk cId="0" sldId="270"/>
        </pc:sldMkLst>
      </pc:sldChg>
      <pc:sldChg chg="modTransition">
        <pc:chgData name="viveknumburi@outlook.com" userId="3f198df6d1851f62" providerId="LiveId" clId="{4203EF74-8B3A-42EB-8430-3E20A3E06549}" dt="2025-10-11T15:06:47.040" v="1"/>
        <pc:sldMkLst>
          <pc:docMk/>
          <pc:sldMk cId="0" sldId="271"/>
        </pc:sldMkLst>
      </pc:sldChg>
      <pc:sldChg chg="modTransition">
        <pc:chgData name="viveknumburi@outlook.com" userId="3f198df6d1851f62" providerId="LiveId" clId="{4203EF74-8B3A-42EB-8430-3E20A3E06549}" dt="2025-10-11T15:06:47.040" v="1"/>
        <pc:sldMkLst>
          <pc:docMk/>
          <pc:sldMk cId="0" sldId="272"/>
        </pc:sldMkLst>
      </pc:sldChg>
      <pc:sldChg chg="modTransition">
        <pc:chgData name="viveknumburi@outlook.com" userId="3f198df6d1851f62" providerId="LiveId" clId="{4203EF74-8B3A-42EB-8430-3E20A3E06549}" dt="2025-10-11T15:06:47.040" v="1"/>
        <pc:sldMkLst>
          <pc:docMk/>
          <pc:sldMk cId="0" sldId="273"/>
        </pc:sldMkLst>
      </pc:sldChg>
      <pc:sldMasterChg chg="modTransition modSldLayout">
        <pc:chgData name="viveknumburi@outlook.com" userId="3f198df6d1851f62" providerId="LiveId" clId="{4203EF74-8B3A-42EB-8430-3E20A3E06549}" dt="2025-10-11T15:06:47.040" v="1"/>
        <pc:sldMasterMkLst>
          <pc:docMk/>
          <pc:sldMasterMk cId="0" sldId="2147483648"/>
        </pc:sldMasterMkLst>
        <pc:sldLayoutChg chg="modTransition">
          <pc:chgData name="viveknumburi@outlook.com" userId="3f198df6d1851f62" providerId="LiveId" clId="{4203EF74-8B3A-42EB-8430-3E20A3E06549}" dt="2025-10-11T15:06:47.040" v="1"/>
          <pc:sldLayoutMkLst>
            <pc:docMk/>
            <pc:sldMasterMk cId="0" sldId="2147483648"/>
            <pc:sldLayoutMk cId="0" sldId="2147483649"/>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0"/>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1"/>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2"/>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3"/>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4"/>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5"/>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6"/>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7"/>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8"/>
          </pc:sldLayoutMkLst>
        </pc:sldLayoutChg>
        <pc:sldLayoutChg chg="modTransition">
          <pc:chgData name="viveknumburi@outlook.com" userId="3f198df6d1851f62" providerId="LiveId" clId="{4203EF74-8B3A-42EB-8430-3E20A3E06549}" dt="2025-10-11T15:06:47.040" v="1"/>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4" name="Freeform 4"/>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638800" y="1202109"/>
            <a:ext cx="7882781" cy="7882781"/>
          </a:xfrm>
          <a:custGeom>
            <a:avLst/>
            <a:gdLst/>
            <a:ahLst/>
            <a:cxnLst/>
            <a:rect l="l" t="t" r="r" b="b"/>
            <a:pathLst>
              <a:path w="7882781" h="7882781">
                <a:moveTo>
                  <a:pt x="0" y="0"/>
                </a:moveTo>
                <a:lnTo>
                  <a:pt x="7882780" y="0"/>
                </a:lnTo>
                <a:lnTo>
                  <a:pt x="7882780" y="7882780"/>
                </a:lnTo>
                <a:lnTo>
                  <a:pt x="0" y="7882780"/>
                </a:lnTo>
                <a:lnTo>
                  <a:pt x="0" y="0"/>
                </a:lnTo>
                <a:close/>
              </a:path>
            </a:pathLst>
          </a:custGeom>
          <a:blipFill>
            <a:blip r:embed="rId2"/>
            <a:stretch>
              <a:fillRect/>
            </a:stretch>
          </a:blipFill>
        </p:spPr>
      </p:sp>
      <p:sp>
        <p:nvSpPr>
          <p:cNvPr id="7" name="TextBox 7"/>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endParaRPr/>
          </a:p>
        </p:txBody>
      </p:sp>
      <p:sp>
        <p:nvSpPr>
          <p:cNvPr id="10" name="TextBox 10"/>
          <p:cNvSpPr txBox="1"/>
          <p:nvPr/>
        </p:nvSpPr>
        <p:spPr>
          <a:xfrm>
            <a:off x="1466675" y="2237346"/>
            <a:ext cx="15792625" cy="2326687"/>
          </a:xfrm>
          <a:prstGeom prst="rect">
            <a:avLst/>
          </a:prstGeom>
        </p:spPr>
        <p:txBody>
          <a:bodyPr lIns="0" tIns="0" rIns="0" bIns="0" rtlCol="0" anchor="t">
            <a:spAutoFit/>
          </a:bodyPr>
          <a:lstStyle/>
          <a:p>
            <a:pPr algn="ctr">
              <a:lnSpc>
                <a:spcPts val="18757"/>
              </a:lnSpc>
              <a:spcBef>
                <a:spcPct val="0"/>
              </a:spcBef>
            </a:pPr>
            <a:r>
              <a:rPr lang="en-US" sz="13398" b="1">
                <a:solidFill>
                  <a:srgbClr val="FFFFFF"/>
                </a:solidFill>
                <a:latin typeface="Bebas Neue Bold"/>
                <a:ea typeface="Bebas Neue Bold"/>
                <a:cs typeface="Bebas Neue Bold"/>
                <a:sym typeface="Bebas Neue Bold"/>
              </a:rPr>
              <a:t>email spam DETECTION</a:t>
            </a:r>
          </a:p>
        </p:txBody>
      </p:sp>
      <p:sp>
        <p:nvSpPr>
          <p:cNvPr id="11" name="TextBox 11"/>
          <p:cNvSpPr txBox="1"/>
          <p:nvPr/>
        </p:nvSpPr>
        <p:spPr>
          <a:xfrm>
            <a:off x="4974421" y="4316384"/>
            <a:ext cx="8777132" cy="737446"/>
          </a:xfrm>
          <a:prstGeom prst="rect">
            <a:avLst/>
          </a:prstGeom>
        </p:spPr>
        <p:txBody>
          <a:bodyPr lIns="0" tIns="0" rIns="0" bIns="0" rtlCol="0" anchor="t">
            <a:spAutoFit/>
          </a:bodyPr>
          <a:lstStyle/>
          <a:p>
            <a:pPr algn="ctr">
              <a:lnSpc>
                <a:spcPts val="6614"/>
              </a:lnSpc>
              <a:spcBef>
                <a:spcPct val="0"/>
              </a:spcBef>
            </a:pPr>
            <a:r>
              <a:rPr lang="en-US" sz="4724" b="1" dirty="0">
                <a:solidFill>
                  <a:srgbClr val="FFFFFF"/>
                </a:solidFill>
                <a:latin typeface="Bebas Neue Bold"/>
                <a:ea typeface="Bebas Neue Bold"/>
                <a:cs typeface="Bebas Neue Bold"/>
                <a:sym typeface="Bebas Neue Bold"/>
              </a:rPr>
              <a:t>23cse203-data structures and algorithms</a:t>
            </a:r>
          </a:p>
        </p:txBody>
      </p:sp>
      <p:sp>
        <p:nvSpPr>
          <p:cNvPr id="12" name="TextBox 12"/>
          <p:cNvSpPr txBox="1"/>
          <p:nvPr/>
        </p:nvSpPr>
        <p:spPr>
          <a:xfrm>
            <a:off x="5202610" y="6651368"/>
            <a:ext cx="7309391" cy="2051609"/>
          </a:xfrm>
          <a:prstGeom prst="rect">
            <a:avLst/>
          </a:prstGeom>
        </p:spPr>
        <p:txBody>
          <a:bodyPr lIns="0" tIns="0" rIns="0" bIns="0" rtlCol="0" anchor="t">
            <a:spAutoFit/>
          </a:bodyPr>
          <a:lstStyle/>
          <a:p>
            <a:pPr algn="ctr">
              <a:lnSpc>
                <a:spcPts val="4127"/>
              </a:lnSpc>
            </a:pPr>
            <a:r>
              <a:rPr lang="en-US" sz="2948" dirty="0" err="1">
                <a:solidFill>
                  <a:srgbClr val="FFFFFF"/>
                </a:solidFill>
                <a:latin typeface="Canva Sans"/>
                <a:ea typeface="Canva Sans"/>
                <a:cs typeface="Canva Sans"/>
                <a:sym typeface="Canva Sans"/>
              </a:rPr>
              <a:t>Devarsetty</a:t>
            </a:r>
            <a:r>
              <a:rPr lang="en-US" sz="2948" dirty="0">
                <a:solidFill>
                  <a:srgbClr val="FFFFFF"/>
                </a:solidFill>
                <a:latin typeface="Canva Sans"/>
                <a:ea typeface="Canva Sans"/>
                <a:cs typeface="Canva Sans"/>
                <a:sym typeface="Canva Sans"/>
              </a:rPr>
              <a:t> Kuldeep-CB.SC.U4CSE24712</a:t>
            </a:r>
          </a:p>
          <a:p>
            <a:pPr algn="ctr">
              <a:lnSpc>
                <a:spcPts val="4127"/>
              </a:lnSpc>
            </a:pPr>
            <a:r>
              <a:rPr lang="en-US" sz="2948" dirty="0" err="1">
                <a:solidFill>
                  <a:srgbClr val="FFFFFF"/>
                </a:solidFill>
                <a:latin typeface="Canva Sans"/>
                <a:ea typeface="Canva Sans"/>
                <a:cs typeface="Canva Sans"/>
                <a:sym typeface="Canva Sans"/>
              </a:rPr>
              <a:t>Pasumarthy</a:t>
            </a:r>
            <a:r>
              <a:rPr lang="en-US" sz="2948" dirty="0">
                <a:solidFill>
                  <a:srgbClr val="FFFFFF"/>
                </a:solidFill>
                <a:latin typeface="Canva Sans"/>
                <a:ea typeface="Canva Sans"/>
                <a:cs typeface="Canva Sans"/>
                <a:sym typeface="Canva Sans"/>
              </a:rPr>
              <a:t> AbhinavCB.SC.U4CSE24738</a:t>
            </a:r>
          </a:p>
          <a:p>
            <a:pPr algn="ctr">
              <a:lnSpc>
                <a:spcPts val="4127"/>
              </a:lnSpc>
            </a:pPr>
            <a:r>
              <a:rPr lang="en-US" sz="2948" dirty="0">
                <a:solidFill>
                  <a:srgbClr val="FFFFFF"/>
                </a:solidFill>
                <a:latin typeface="Canva Sans"/>
                <a:ea typeface="Canva Sans"/>
                <a:cs typeface="Canva Sans"/>
                <a:sym typeface="Canva Sans"/>
              </a:rPr>
              <a:t>Rudraraju Ethish-CB.SC.U4CSE24761</a:t>
            </a:r>
          </a:p>
          <a:p>
            <a:pPr algn="ctr">
              <a:lnSpc>
                <a:spcPts val="4127"/>
              </a:lnSpc>
              <a:spcBef>
                <a:spcPct val="0"/>
              </a:spcBef>
            </a:pPr>
            <a:r>
              <a:rPr lang="en-US" sz="2948" dirty="0">
                <a:solidFill>
                  <a:srgbClr val="FFFFFF"/>
                </a:solidFill>
                <a:latin typeface="Canva Sans"/>
                <a:ea typeface="Canva Sans"/>
                <a:cs typeface="Canva Sans"/>
                <a:sym typeface="Canva Sans"/>
              </a:rPr>
              <a:t>Namburi Vivek-CB.SCU4CSE24762</a:t>
            </a:r>
          </a:p>
        </p:txBody>
      </p:sp>
      <p:sp>
        <p:nvSpPr>
          <p:cNvPr id="13" name="TextBox 13"/>
          <p:cNvSpPr txBox="1"/>
          <p:nvPr/>
        </p:nvSpPr>
        <p:spPr>
          <a:xfrm>
            <a:off x="7115748" y="5881402"/>
            <a:ext cx="3007710" cy="827116"/>
          </a:xfrm>
          <a:prstGeom prst="rect">
            <a:avLst/>
          </a:prstGeom>
        </p:spPr>
        <p:txBody>
          <a:bodyPr lIns="0" tIns="0" rIns="0" bIns="0" rtlCol="0" anchor="t">
            <a:spAutoFit/>
          </a:bodyPr>
          <a:lstStyle/>
          <a:p>
            <a:pPr algn="ctr">
              <a:lnSpc>
                <a:spcPts val="6614"/>
              </a:lnSpc>
              <a:spcBef>
                <a:spcPct val="0"/>
              </a:spcBef>
            </a:pPr>
            <a:r>
              <a:rPr lang="en-US" sz="4724" b="1" dirty="0">
                <a:solidFill>
                  <a:srgbClr val="FFFFFF"/>
                </a:solidFill>
                <a:latin typeface="Bebas Neue Bold"/>
                <a:ea typeface="Bebas Neue Bold"/>
                <a:cs typeface="Bebas Neue Bold"/>
                <a:sym typeface="Bebas Neue Bold"/>
              </a:rPr>
              <a:t>TEAM MEMBERS:</a:t>
            </a:r>
          </a:p>
        </p:txBody>
      </p:sp>
      <p:grpSp>
        <p:nvGrpSpPr>
          <p:cNvPr id="14" name="Group 14"/>
          <p:cNvGrpSpPr/>
          <p:nvPr/>
        </p:nvGrpSpPr>
        <p:grpSpPr>
          <a:xfrm>
            <a:off x="17653884" y="9347835"/>
            <a:ext cx="634116" cy="597518"/>
            <a:chOff x="0" y="0"/>
            <a:chExt cx="862585" cy="812800"/>
          </a:xfrm>
        </p:grpSpPr>
        <p:sp>
          <p:nvSpPr>
            <p:cNvPr id="15" name="Freeform 15"/>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6" name="TextBox 16"/>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813983" y="9538009"/>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sp>
        <p:nvSpPr>
          <p:cNvPr id="5" name="Freeform 5"/>
          <p:cNvSpPr/>
          <p:nvPr/>
        </p:nvSpPr>
        <p:spPr>
          <a:xfrm>
            <a:off x="16024838" y="626184"/>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6"/>
            <a:stretch>
              <a:fillRect/>
            </a:stretch>
          </a:blipFill>
        </p:spPr>
      </p:sp>
      <p:sp>
        <p:nvSpPr>
          <p:cNvPr id="6" name="Freeform 6"/>
          <p:cNvSpPr/>
          <p:nvPr/>
        </p:nvSpPr>
        <p:spPr>
          <a:xfrm>
            <a:off x="6711780" y="1924564"/>
            <a:ext cx="1565933" cy="1565933"/>
          </a:xfrm>
          <a:custGeom>
            <a:avLst/>
            <a:gdLst/>
            <a:ahLst/>
            <a:cxnLst/>
            <a:rect l="l" t="t" r="r" b="b"/>
            <a:pathLst>
              <a:path w="1565933" h="1565933">
                <a:moveTo>
                  <a:pt x="0" y="0"/>
                </a:moveTo>
                <a:lnTo>
                  <a:pt x="1565934" y="0"/>
                </a:lnTo>
                <a:lnTo>
                  <a:pt x="1565934" y="1565934"/>
                </a:lnTo>
                <a:lnTo>
                  <a:pt x="0" y="1565934"/>
                </a:lnTo>
                <a:lnTo>
                  <a:pt x="0" y="0"/>
                </a:lnTo>
                <a:close/>
              </a:path>
            </a:pathLst>
          </a:custGeom>
          <a:blipFill>
            <a:blip r:embed="rId6"/>
            <a:stretch>
              <a:fillRect/>
            </a:stretch>
          </a:blipFill>
        </p:spPr>
      </p:sp>
      <p:grpSp>
        <p:nvGrpSpPr>
          <p:cNvPr id="7" name="Group 7"/>
          <p:cNvGrpSpPr/>
          <p:nvPr/>
        </p:nvGrpSpPr>
        <p:grpSpPr>
          <a:xfrm>
            <a:off x="1676400" y="1643760"/>
            <a:ext cx="2100385" cy="79810"/>
            <a:chOff x="0" y="0"/>
            <a:chExt cx="3017460" cy="140934"/>
          </a:xfrm>
        </p:grpSpPr>
        <p:sp>
          <p:nvSpPr>
            <p:cNvPr id="8" name="Freeform 8"/>
            <p:cNvSpPr/>
            <p:nvPr/>
          </p:nvSpPr>
          <p:spPr>
            <a:xfrm>
              <a:off x="0" y="0"/>
              <a:ext cx="3017460" cy="140934"/>
            </a:xfrm>
            <a:custGeom>
              <a:avLst/>
              <a:gdLst/>
              <a:ahLst/>
              <a:cxnLst/>
              <a:rect l="l" t="t" r="r" b="b"/>
              <a:pathLst>
                <a:path w="3017460" h="140934">
                  <a:moveTo>
                    <a:pt x="0" y="0"/>
                  </a:moveTo>
                  <a:lnTo>
                    <a:pt x="3017460" y="0"/>
                  </a:lnTo>
                  <a:lnTo>
                    <a:pt x="3017460" y="140934"/>
                  </a:lnTo>
                  <a:lnTo>
                    <a:pt x="0" y="140934"/>
                  </a:lnTo>
                  <a:close/>
                </a:path>
              </a:pathLst>
            </a:custGeom>
            <a:gradFill rotWithShape="1">
              <a:gsLst>
                <a:gs pos="0">
                  <a:srgbClr val="FF0000">
                    <a:alpha val="100000"/>
                  </a:srgbClr>
                </a:gs>
                <a:gs pos="100000">
                  <a:srgbClr val="5E0000">
                    <a:alpha val="100000"/>
                  </a:srgbClr>
                </a:gs>
              </a:gsLst>
              <a:lin ang="2700000"/>
            </a:gradFill>
          </p:spPr>
        </p:sp>
        <p:sp>
          <p:nvSpPr>
            <p:cNvPr id="9" name="TextBox 9"/>
            <p:cNvSpPr txBox="1"/>
            <p:nvPr/>
          </p:nvSpPr>
          <p:spPr>
            <a:xfrm>
              <a:off x="0" y="-38100"/>
              <a:ext cx="3017460" cy="17903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861033" y="579270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sp>
        <p:nvSpPr>
          <p:cNvPr id="12" name="TextBox 12"/>
          <p:cNvSpPr txBox="1"/>
          <p:nvPr/>
        </p:nvSpPr>
        <p:spPr>
          <a:xfrm>
            <a:off x="1529836" y="1751578"/>
            <a:ext cx="7156964" cy="1115690"/>
          </a:xfrm>
          <a:prstGeom prst="rect">
            <a:avLst/>
          </a:prstGeom>
        </p:spPr>
        <p:txBody>
          <a:bodyPr wrap="square" lIns="0" tIns="0" rIns="0" bIns="0" rtlCol="0" anchor="t">
            <a:spAutoFit/>
          </a:bodyPr>
          <a:lstStyle/>
          <a:p>
            <a:pPr algn="l">
              <a:lnSpc>
                <a:spcPts val="8673"/>
              </a:lnSpc>
            </a:pPr>
            <a:r>
              <a:rPr lang="en-US" sz="7957" b="1" dirty="0">
                <a:solidFill>
                  <a:srgbClr val="FFFFFF"/>
                </a:solidFill>
                <a:latin typeface="Bebas Neue Bold"/>
                <a:ea typeface="Bebas Neue Bold"/>
                <a:cs typeface="Bebas Neue Bold"/>
                <a:sym typeface="Bebas Neue Bold"/>
              </a:rPr>
              <a:t> COMPLEXITY ANALYSIS</a:t>
            </a:r>
          </a:p>
        </p:txBody>
      </p:sp>
      <p:sp>
        <p:nvSpPr>
          <p:cNvPr id="13" name="TextBox 13"/>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4" name="TextBox 14"/>
          <p:cNvSpPr txBox="1"/>
          <p:nvPr/>
        </p:nvSpPr>
        <p:spPr>
          <a:xfrm>
            <a:off x="1558544" y="2720911"/>
            <a:ext cx="2327656" cy="519373"/>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Bebas Neue"/>
                <a:ea typeface="Bebas Neue"/>
                <a:cs typeface="Bebas Neue"/>
                <a:sym typeface="Bebas Neue"/>
              </a:rPr>
              <a:t>(Red Black Tree)</a:t>
            </a:r>
          </a:p>
        </p:txBody>
      </p:sp>
      <p:grpSp>
        <p:nvGrpSpPr>
          <p:cNvPr id="15" name="Group 15"/>
          <p:cNvGrpSpPr/>
          <p:nvPr/>
        </p:nvGrpSpPr>
        <p:grpSpPr>
          <a:xfrm>
            <a:off x="17690482" y="9291591"/>
            <a:ext cx="597518" cy="597518"/>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7832283" y="9481765"/>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09</a:t>
            </a:r>
          </a:p>
        </p:txBody>
      </p:sp>
      <p:sp>
        <p:nvSpPr>
          <p:cNvPr id="19" name="TextBox 19"/>
          <p:cNvSpPr txBox="1"/>
          <p:nvPr/>
        </p:nvSpPr>
        <p:spPr>
          <a:xfrm>
            <a:off x="9769882" y="2859194"/>
            <a:ext cx="8062401" cy="4803775"/>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a:solidFill>
                  <a:srgbClr val="FFFFFF"/>
                </a:solidFill>
                <a:latin typeface="Canva Sans"/>
                <a:ea typeface="Canva Sans"/>
                <a:cs typeface="Canva Sans"/>
                <a:sym typeface="Canva Sans"/>
              </a:rPr>
              <a:t>Insertion Operation: The time complexity of inserting a new domain depends on the data structure used — typically O(log n) for balanced structures.</a:t>
            </a:r>
          </a:p>
          <a:p>
            <a:pPr marL="539746" lvl="1" indent="-269873" algn="just">
              <a:lnSpc>
                <a:spcPts val="3499"/>
              </a:lnSpc>
              <a:spcBef>
                <a:spcPct val="0"/>
              </a:spcBef>
              <a:buFont typeface="Arial"/>
              <a:buChar char="•"/>
            </a:pPr>
            <a:r>
              <a:rPr lang="en-US" sz="2499">
                <a:solidFill>
                  <a:srgbClr val="FFFFFF"/>
                </a:solidFill>
                <a:latin typeface="Canva Sans"/>
                <a:ea typeface="Canva Sans"/>
                <a:cs typeface="Canva Sans"/>
                <a:sym typeface="Canva Sans"/>
              </a:rPr>
              <a:t>Search/Check Operation: Checking whether the domain already exists before insertion takes O(log n).</a:t>
            </a:r>
          </a:p>
          <a:p>
            <a:pPr marL="539746" lvl="1" indent="-269873" algn="just">
              <a:lnSpc>
                <a:spcPts val="3499"/>
              </a:lnSpc>
              <a:spcBef>
                <a:spcPct val="0"/>
              </a:spcBef>
              <a:buFont typeface="Arial"/>
              <a:buChar char="•"/>
            </a:pPr>
            <a:r>
              <a:rPr lang="en-US" sz="2499">
                <a:solidFill>
                  <a:srgbClr val="FFFFFF"/>
                </a:solidFill>
                <a:latin typeface="Canva Sans"/>
                <a:ea typeface="Canva Sans"/>
                <a:cs typeface="Canva Sans"/>
                <a:sym typeface="Canva Sans"/>
              </a:rPr>
              <a:t>Overall Complexity: The average time complexity per insertion is O(log n), ensuring efficient performance for large datasets.</a:t>
            </a:r>
          </a:p>
          <a:p>
            <a:pPr algn="just">
              <a:lnSpc>
                <a:spcPts val="3499"/>
              </a:lnSpc>
              <a:spcBef>
                <a:spcPct val="0"/>
              </a:spcBef>
            </a:pPr>
            <a:endParaRPr lang="en-US" sz="2499">
              <a:solidFill>
                <a:srgbClr val="FFFFFF"/>
              </a:solidFill>
              <a:latin typeface="Canva Sans"/>
              <a:ea typeface="Canva Sans"/>
              <a:cs typeface="Canva Sans"/>
              <a:sym typeface="Canva Sans"/>
            </a:endParaRPr>
          </a:p>
        </p:txBody>
      </p:sp>
      <p:pic>
        <p:nvPicPr>
          <p:cNvPr id="21" name="Picture 20">
            <a:extLst>
              <a:ext uri="{FF2B5EF4-FFF2-40B4-BE49-F238E27FC236}">
                <a16:creationId xmlns:a16="http://schemas.microsoft.com/office/drawing/2014/main" id="{0CF06566-091F-3D4F-F555-66AA61C9E9E1}"/>
              </a:ext>
            </a:extLst>
          </p:cNvPr>
          <p:cNvPicPr>
            <a:picLocks noChangeAspect="1"/>
          </p:cNvPicPr>
          <p:nvPr/>
        </p:nvPicPr>
        <p:blipFill>
          <a:blip r:embed="rId7"/>
          <a:stretch>
            <a:fillRect/>
          </a:stretch>
        </p:blipFill>
        <p:spPr>
          <a:xfrm>
            <a:off x="1558544" y="3707968"/>
            <a:ext cx="7696441" cy="31831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882609" y="565312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7" name="Group 7"/>
          <p:cNvGrpSpPr/>
          <p:nvPr/>
        </p:nvGrpSpPr>
        <p:grpSpPr>
          <a:xfrm>
            <a:off x="2117071" y="1559665"/>
            <a:ext cx="1964241" cy="133342"/>
            <a:chOff x="0" y="0"/>
            <a:chExt cx="2671945" cy="181384"/>
          </a:xfrm>
        </p:grpSpPr>
        <p:sp>
          <p:nvSpPr>
            <p:cNvPr id="8" name="Freeform 8"/>
            <p:cNvSpPr/>
            <p:nvPr/>
          </p:nvSpPr>
          <p:spPr>
            <a:xfrm>
              <a:off x="0" y="0"/>
              <a:ext cx="2671945" cy="181384"/>
            </a:xfrm>
            <a:custGeom>
              <a:avLst/>
              <a:gdLst/>
              <a:ahLst/>
              <a:cxnLst/>
              <a:rect l="l" t="t" r="r" b="b"/>
              <a:pathLst>
                <a:path w="2671945" h="181384">
                  <a:moveTo>
                    <a:pt x="0" y="0"/>
                  </a:moveTo>
                  <a:lnTo>
                    <a:pt x="2671945" y="0"/>
                  </a:lnTo>
                  <a:lnTo>
                    <a:pt x="2671945" y="181384"/>
                  </a:lnTo>
                  <a:lnTo>
                    <a:pt x="0" y="181384"/>
                  </a:lnTo>
                  <a:close/>
                </a:path>
              </a:pathLst>
            </a:custGeom>
            <a:gradFill rotWithShape="1">
              <a:gsLst>
                <a:gs pos="0">
                  <a:srgbClr val="FF0000">
                    <a:alpha val="100000"/>
                  </a:srgbClr>
                </a:gs>
                <a:gs pos="100000">
                  <a:srgbClr val="5E0000">
                    <a:alpha val="100000"/>
                  </a:srgbClr>
                </a:gs>
              </a:gsLst>
              <a:lin ang="2700000"/>
            </a:gradFill>
          </p:spPr>
        </p:sp>
        <p:sp>
          <p:nvSpPr>
            <p:cNvPr id="9" name="TextBox 9"/>
            <p:cNvSpPr txBox="1"/>
            <p:nvPr/>
          </p:nvSpPr>
          <p:spPr>
            <a:xfrm>
              <a:off x="0" y="-38100"/>
              <a:ext cx="2671945" cy="21948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470797" y="1732830"/>
            <a:ext cx="4979574" cy="7035738"/>
            <a:chOff x="0" y="0"/>
            <a:chExt cx="4462780" cy="6305550"/>
          </a:xfrm>
        </p:grpSpPr>
        <p:sp>
          <p:nvSpPr>
            <p:cNvPr id="11" name="Freeform 11"/>
            <p:cNvSpPr/>
            <p:nvPr/>
          </p:nvSpPr>
          <p:spPr>
            <a:xfrm>
              <a:off x="0" y="0"/>
              <a:ext cx="4462780" cy="6305550"/>
            </a:xfrm>
            <a:custGeom>
              <a:avLst/>
              <a:gdLst/>
              <a:ahLst/>
              <a:cxnLst/>
              <a:rect l="l" t="t" r="r" b="b"/>
              <a:pathLst>
                <a:path w="4462780" h="6305550">
                  <a:moveTo>
                    <a:pt x="0" y="0"/>
                  </a:moveTo>
                  <a:lnTo>
                    <a:pt x="4462780" y="594360"/>
                  </a:lnTo>
                  <a:lnTo>
                    <a:pt x="3385820" y="6305550"/>
                  </a:lnTo>
                  <a:lnTo>
                    <a:pt x="1062990" y="5552440"/>
                  </a:lnTo>
                  <a:lnTo>
                    <a:pt x="1076960" y="4930140"/>
                  </a:lnTo>
                  <a:lnTo>
                    <a:pt x="198120" y="4716780"/>
                  </a:lnTo>
                  <a:close/>
                </a:path>
              </a:pathLst>
            </a:custGeom>
            <a:blipFill>
              <a:blip r:embed="rId7"/>
              <a:stretch>
                <a:fillRect l="-20645" r="-20645"/>
              </a:stretch>
            </a:blipFill>
          </p:spPr>
        </p:sp>
      </p:grpSp>
      <p:sp>
        <p:nvSpPr>
          <p:cNvPr id="12" name="TextBox 12"/>
          <p:cNvSpPr txBox="1"/>
          <p:nvPr/>
        </p:nvSpPr>
        <p:spPr>
          <a:xfrm>
            <a:off x="2117071" y="1569182"/>
            <a:ext cx="7959360" cy="1118870"/>
          </a:xfrm>
          <a:prstGeom prst="rect">
            <a:avLst/>
          </a:prstGeom>
        </p:spPr>
        <p:txBody>
          <a:bodyPr lIns="0" tIns="0" rIns="0" bIns="0" rtlCol="0" anchor="t">
            <a:spAutoFit/>
          </a:bodyPr>
          <a:lstStyle/>
          <a:p>
            <a:pPr algn="l">
              <a:lnSpc>
                <a:spcPts val="9099"/>
              </a:lnSpc>
              <a:spcBef>
                <a:spcPct val="0"/>
              </a:spcBef>
            </a:pPr>
            <a:r>
              <a:rPr lang="en-US" sz="6499" b="1">
                <a:solidFill>
                  <a:srgbClr val="FFFFFF"/>
                </a:solidFill>
                <a:latin typeface="Bebas Neue Bold"/>
                <a:ea typeface="Bebas Neue Bold"/>
                <a:cs typeface="Bebas Neue Bold"/>
                <a:sym typeface="Bebas Neue Bold"/>
              </a:rPr>
              <a:t>CHALLENGES &amp; SOLUTIONS</a:t>
            </a:r>
          </a:p>
        </p:txBody>
      </p:sp>
      <p:sp>
        <p:nvSpPr>
          <p:cNvPr id="13" name="TextBox 13"/>
          <p:cNvSpPr txBox="1"/>
          <p:nvPr/>
        </p:nvSpPr>
        <p:spPr>
          <a:xfrm>
            <a:off x="1862400" y="2621377"/>
            <a:ext cx="10107041" cy="6454949"/>
          </a:xfrm>
          <a:prstGeom prst="rect">
            <a:avLst/>
          </a:prstGeom>
        </p:spPr>
        <p:txBody>
          <a:bodyPr lIns="0" tIns="0" rIns="0" bIns="0" rtlCol="0" anchor="t">
            <a:spAutoFit/>
          </a:bodyPr>
          <a:lstStyle/>
          <a:p>
            <a:pPr marL="743203" lvl="1" indent="-371602" algn="l">
              <a:lnSpc>
                <a:spcPts val="4819"/>
              </a:lnSpc>
              <a:buFont typeface="Arial"/>
              <a:buChar char="•"/>
            </a:pPr>
            <a:r>
              <a:rPr lang="en-US" sz="3442" b="1">
                <a:solidFill>
                  <a:srgbClr val="FFFFFF"/>
                </a:solidFill>
                <a:latin typeface="Canva Sans Bold"/>
                <a:ea typeface="Canva Sans Bold"/>
                <a:cs typeface="Canva Sans Bold"/>
                <a:sym typeface="Canva Sans Bold"/>
              </a:rPr>
              <a:t>Adaptive Filtering:</a:t>
            </a:r>
            <a:r>
              <a:rPr lang="en-US" sz="3442">
                <a:solidFill>
                  <a:srgbClr val="FFFFFF"/>
                </a:solidFill>
                <a:latin typeface="Canva Sans"/>
                <a:ea typeface="Canva Sans"/>
                <a:cs typeface="Canva Sans"/>
                <a:sym typeface="Canva Sans"/>
              </a:rPr>
              <a:t> Integrate machine learning to learn from new spam patterns.</a:t>
            </a:r>
          </a:p>
          <a:p>
            <a:pPr algn="l">
              <a:lnSpc>
                <a:spcPts val="4819"/>
              </a:lnSpc>
            </a:pPr>
            <a:endParaRPr lang="en-US" sz="3442">
              <a:solidFill>
                <a:srgbClr val="FFFFFF"/>
              </a:solidFill>
              <a:latin typeface="Canva Sans"/>
              <a:ea typeface="Canva Sans"/>
              <a:cs typeface="Canva Sans"/>
              <a:sym typeface="Canva Sans"/>
            </a:endParaRPr>
          </a:p>
          <a:p>
            <a:pPr marL="743203" lvl="1" indent="-371602" algn="l">
              <a:lnSpc>
                <a:spcPts val="4819"/>
              </a:lnSpc>
              <a:buFont typeface="Arial"/>
              <a:buChar char="•"/>
            </a:pPr>
            <a:r>
              <a:rPr lang="en-US" sz="3442" b="1">
                <a:solidFill>
                  <a:srgbClr val="FFFFFF"/>
                </a:solidFill>
                <a:latin typeface="Canva Sans Bold"/>
                <a:ea typeface="Canva Sans Bold"/>
                <a:cs typeface="Canva Sans Bold"/>
                <a:sym typeface="Canva Sans Bold"/>
              </a:rPr>
              <a:t>Scalability:</a:t>
            </a:r>
            <a:r>
              <a:rPr lang="en-US" sz="3442">
                <a:solidFill>
                  <a:srgbClr val="FFFFFF"/>
                </a:solidFill>
                <a:latin typeface="Canva Sans"/>
                <a:ea typeface="Canva Sans"/>
                <a:cs typeface="Canva Sans"/>
                <a:sym typeface="Canva Sans"/>
              </a:rPr>
              <a:t> Move to a distributed architecture to handle millions of emails daily.</a:t>
            </a:r>
          </a:p>
          <a:p>
            <a:pPr algn="l">
              <a:lnSpc>
                <a:spcPts val="4819"/>
              </a:lnSpc>
            </a:pPr>
            <a:endParaRPr lang="en-US" sz="3442">
              <a:solidFill>
                <a:srgbClr val="FFFFFF"/>
              </a:solidFill>
              <a:latin typeface="Canva Sans"/>
              <a:ea typeface="Canva Sans"/>
              <a:cs typeface="Canva Sans"/>
              <a:sym typeface="Canva Sans"/>
            </a:endParaRPr>
          </a:p>
          <a:p>
            <a:pPr marL="743203" lvl="1" indent="-371602" algn="l">
              <a:lnSpc>
                <a:spcPts val="4819"/>
              </a:lnSpc>
              <a:buFont typeface="Arial"/>
              <a:buChar char="•"/>
            </a:pPr>
            <a:r>
              <a:rPr lang="en-US" sz="3442" b="1">
                <a:solidFill>
                  <a:srgbClr val="FFFFFF"/>
                </a:solidFill>
                <a:latin typeface="Canva Sans Bold"/>
                <a:ea typeface="Canva Sans Bold"/>
                <a:cs typeface="Canva Sans Bold"/>
                <a:sym typeface="Canva Sans Bold"/>
              </a:rPr>
              <a:t>Enhanced Features</a:t>
            </a:r>
            <a:r>
              <a:rPr lang="en-US" sz="3442">
                <a:solidFill>
                  <a:srgbClr val="FFFFFF"/>
                </a:solidFill>
                <a:latin typeface="Canva Sans"/>
                <a:ea typeface="Canva Sans"/>
                <a:cs typeface="Canva Sans"/>
                <a:sym typeface="Canva Sans"/>
              </a:rPr>
              <a:t>: Add IP address tracking, attachment analysis, and other advanced checks.</a:t>
            </a:r>
          </a:p>
          <a:p>
            <a:pPr algn="l">
              <a:lnSpc>
                <a:spcPts val="2861"/>
              </a:lnSpc>
            </a:pPr>
            <a:endParaRPr lang="en-US" sz="3442">
              <a:solidFill>
                <a:srgbClr val="FFFFFF"/>
              </a:solidFill>
              <a:latin typeface="Canva Sans"/>
              <a:ea typeface="Canva Sans"/>
              <a:cs typeface="Canva Sans"/>
              <a:sym typeface="Canva Sans"/>
            </a:endParaRPr>
          </a:p>
        </p:txBody>
      </p:sp>
      <p:sp>
        <p:nvSpPr>
          <p:cNvPr id="14" name="TextBox 14"/>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5" name="Group 15"/>
          <p:cNvGrpSpPr/>
          <p:nvPr/>
        </p:nvGrpSpPr>
        <p:grpSpPr>
          <a:xfrm>
            <a:off x="17653884" y="9076326"/>
            <a:ext cx="597518" cy="597518"/>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7820798" y="9266500"/>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15388473" y="4323051"/>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sp>
        <p:nvSpPr>
          <p:cNvPr id="7" name="Freeform 7"/>
          <p:cNvSpPr/>
          <p:nvPr/>
        </p:nvSpPr>
        <p:spPr>
          <a:xfrm>
            <a:off x="1872122" y="5143500"/>
            <a:ext cx="1565933" cy="1565933"/>
          </a:xfrm>
          <a:custGeom>
            <a:avLst/>
            <a:gdLst/>
            <a:ahLst/>
            <a:cxnLst/>
            <a:rect l="l" t="t" r="r" b="b"/>
            <a:pathLst>
              <a:path w="1565933" h="1565933">
                <a:moveTo>
                  <a:pt x="0" y="0"/>
                </a:moveTo>
                <a:lnTo>
                  <a:pt x="1565933" y="0"/>
                </a:lnTo>
                <a:lnTo>
                  <a:pt x="1565933" y="1565933"/>
                </a:lnTo>
                <a:lnTo>
                  <a:pt x="0" y="1565933"/>
                </a:lnTo>
                <a:lnTo>
                  <a:pt x="0" y="0"/>
                </a:lnTo>
                <a:close/>
              </a:path>
            </a:pathLst>
          </a:custGeom>
          <a:blipFill>
            <a:blip r:embed="rId2"/>
            <a:stretch>
              <a:fillRect/>
            </a:stretch>
          </a:blipFill>
        </p:spPr>
      </p:sp>
      <p:sp>
        <p:nvSpPr>
          <p:cNvPr id="8" name="TextBox 8"/>
          <p:cNvSpPr txBox="1"/>
          <p:nvPr/>
        </p:nvSpPr>
        <p:spPr>
          <a:xfrm rot="-5400000">
            <a:off x="-1700426" y="4884104"/>
            <a:ext cx="7425757" cy="1285273"/>
          </a:xfrm>
          <a:prstGeom prst="rect">
            <a:avLst/>
          </a:prstGeom>
        </p:spPr>
        <p:txBody>
          <a:bodyPr lIns="0" tIns="0" rIns="0" bIns="0" rtlCol="0" anchor="t">
            <a:spAutoFit/>
          </a:bodyPr>
          <a:lstStyle/>
          <a:p>
            <a:pPr algn="l">
              <a:lnSpc>
                <a:spcPts val="9762"/>
              </a:lnSpc>
            </a:pPr>
            <a:r>
              <a:rPr lang="en-US" sz="8956" b="1">
                <a:solidFill>
                  <a:srgbClr val="FFFFFF"/>
                </a:solidFill>
                <a:latin typeface="Bebas Neue Bold"/>
                <a:ea typeface="Bebas Neue Bold"/>
                <a:cs typeface="Bebas Neue Bold"/>
                <a:sym typeface="Bebas Neue Bold"/>
              </a:rPr>
              <a:t>DOMAIN ANALYTICS &amp; </a:t>
            </a:r>
          </a:p>
        </p:txBody>
      </p:sp>
      <p:grpSp>
        <p:nvGrpSpPr>
          <p:cNvPr id="9" name="Group 9"/>
          <p:cNvGrpSpPr/>
          <p:nvPr/>
        </p:nvGrpSpPr>
        <p:grpSpPr>
          <a:xfrm rot="-5400000">
            <a:off x="-335371" y="7579375"/>
            <a:ext cx="3091410" cy="147513"/>
            <a:chOff x="0" y="0"/>
            <a:chExt cx="4205227" cy="200661"/>
          </a:xfrm>
        </p:grpSpPr>
        <p:sp>
          <p:nvSpPr>
            <p:cNvPr id="10" name="Freeform 10"/>
            <p:cNvSpPr/>
            <p:nvPr/>
          </p:nvSpPr>
          <p:spPr>
            <a:xfrm>
              <a:off x="0" y="0"/>
              <a:ext cx="4205227" cy="200661"/>
            </a:xfrm>
            <a:custGeom>
              <a:avLst/>
              <a:gdLst/>
              <a:ahLst/>
              <a:cxnLst/>
              <a:rect l="l" t="t" r="r" b="b"/>
              <a:pathLst>
                <a:path w="4205227" h="200661">
                  <a:moveTo>
                    <a:pt x="0" y="0"/>
                  </a:moveTo>
                  <a:lnTo>
                    <a:pt x="4205227" y="0"/>
                  </a:lnTo>
                  <a:lnTo>
                    <a:pt x="4205227" y="200661"/>
                  </a:lnTo>
                  <a:lnTo>
                    <a:pt x="0" y="200661"/>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4205227" cy="23876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rot="-5400000">
            <a:off x="269622" y="5769422"/>
            <a:ext cx="5692484" cy="1285273"/>
          </a:xfrm>
          <a:prstGeom prst="rect">
            <a:avLst/>
          </a:prstGeom>
        </p:spPr>
        <p:txBody>
          <a:bodyPr lIns="0" tIns="0" rIns="0" bIns="0" rtlCol="0" anchor="t">
            <a:spAutoFit/>
          </a:bodyPr>
          <a:lstStyle/>
          <a:p>
            <a:pPr algn="l">
              <a:lnSpc>
                <a:spcPts val="9762"/>
              </a:lnSpc>
            </a:pPr>
            <a:r>
              <a:rPr lang="en-US" sz="8956" b="1">
                <a:solidFill>
                  <a:srgbClr val="FFFFFF"/>
                </a:solidFill>
                <a:latin typeface="Bebas Neue Bold"/>
                <a:ea typeface="Bebas Neue Bold"/>
                <a:cs typeface="Bebas Neue Bold"/>
                <a:sym typeface="Bebas Neue Bold"/>
              </a:rPr>
              <a:t>REPORTING</a:t>
            </a:r>
          </a:p>
        </p:txBody>
      </p:sp>
      <p:grpSp>
        <p:nvGrpSpPr>
          <p:cNvPr id="13" name="Group 13"/>
          <p:cNvGrpSpPr/>
          <p:nvPr/>
        </p:nvGrpSpPr>
        <p:grpSpPr>
          <a:xfrm>
            <a:off x="2880334" y="971511"/>
            <a:ext cx="3605111" cy="3351540"/>
            <a:chOff x="0" y="0"/>
            <a:chExt cx="7500812" cy="6973231"/>
          </a:xfrm>
        </p:grpSpPr>
        <p:sp>
          <p:nvSpPr>
            <p:cNvPr id="14" name="Freeform 14"/>
            <p:cNvSpPr/>
            <p:nvPr/>
          </p:nvSpPr>
          <p:spPr>
            <a:xfrm>
              <a:off x="0" y="0"/>
              <a:ext cx="7500812" cy="6973231"/>
            </a:xfrm>
            <a:custGeom>
              <a:avLst/>
              <a:gdLst/>
              <a:ahLst/>
              <a:cxnLst/>
              <a:rect l="l" t="t" r="r" b="b"/>
              <a:pathLst>
                <a:path w="7500812" h="6973231">
                  <a:moveTo>
                    <a:pt x="0" y="2355557"/>
                  </a:moveTo>
                  <a:lnTo>
                    <a:pt x="5077713" y="0"/>
                  </a:lnTo>
                  <a:lnTo>
                    <a:pt x="7500812" y="1468563"/>
                  </a:lnTo>
                  <a:lnTo>
                    <a:pt x="7500812" y="6973231"/>
                  </a:lnTo>
                  <a:lnTo>
                    <a:pt x="0" y="6973231"/>
                  </a:lnTo>
                  <a:close/>
                </a:path>
              </a:pathLst>
            </a:custGeom>
            <a:blipFill>
              <a:blip r:embed="rId7"/>
              <a:stretch>
                <a:fillRect t="-3782" b="-3782"/>
              </a:stretch>
            </a:blipFill>
          </p:spPr>
        </p:sp>
      </p:grpSp>
      <p:sp>
        <p:nvSpPr>
          <p:cNvPr id="15" name="TextBox 15"/>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6" name="TextBox 16"/>
          <p:cNvSpPr txBox="1"/>
          <p:nvPr/>
        </p:nvSpPr>
        <p:spPr>
          <a:xfrm>
            <a:off x="6907308" y="2499376"/>
            <a:ext cx="10036532" cy="1823675"/>
          </a:xfrm>
          <a:prstGeom prst="rect">
            <a:avLst/>
          </a:prstGeom>
        </p:spPr>
        <p:txBody>
          <a:bodyPr lIns="0" tIns="0" rIns="0" bIns="0" rtlCol="0" anchor="t">
            <a:spAutoFit/>
          </a:bodyPr>
          <a:lstStyle/>
          <a:p>
            <a:pPr algn="l">
              <a:lnSpc>
                <a:spcPts val="4894"/>
              </a:lnSpc>
              <a:spcBef>
                <a:spcPct val="0"/>
              </a:spcBef>
            </a:pPr>
            <a:r>
              <a:rPr lang="en-US" sz="3496">
                <a:solidFill>
                  <a:srgbClr val="FFFFFF"/>
                </a:solidFill>
                <a:latin typeface="Canva Sans"/>
                <a:ea typeface="Canva Sans"/>
                <a:cs typeface="Canva Sans"/>
                <a:sym typeface="Canva Sans"/>
              </a:rPr>
              <a:t>This module serves as the administrative backend, fulfilling the rubric's requirement for a specific, non-display-related module.</a:t>
            </a:r>
          </a:p>
        </p:txBody>
      </p:sp>
      <p:sp>
        <p:nvSpPr>
          <p:cNvPr id="17" name="TextBox 17"/>
          <p:cNvSpPr txBox="1"/>
          <p:nvPr/>
        </p:nvSpPr>
        <p:spPr>
          <a:xfrm>
            <a:off x="4003818" y="4896710"/>
            <a:ext cx="13446552" cy="4302126"/>
          </a:xfrm>
          <a:prstGeom prst="rect">
            <a:avLst/>
          </a:prstGeom>
        </p:spPr>
        <p:txBody>
          <a:bodyPr lIns="0" tIns="0" rIns="0" bIns="0" rtlCol="0" anchor="t">
            <a:spAutoFit/>
          </a:bodyPr>
          <a:lstStyle/>
          <a:p>
            <a:pPr algn="l">
              <a:lnSpc>
                <a:spcPts val="4899"/>
              </a:lnSpc>
              <a:spcBef>
                <a:spcPct val="0"/>
              </a:spcBef>
            </a:pPr>
            <a:r>
              <a:rPr lang="en-US" sz="3499">
                <a:solidFill>
                  <a:srgbClr val="FFFFFF"/>
                </a:solidFill>
                <a:latin typeface="Canva Sans"/>
                <a:ea typeface="Canva Sans"/>
                <a:cs typeface="Canva Sans"/>
                <a:sym typeface="Canva Sans"/>
              </a:rPr>
              <a:t>I implemented the logic to *report spam domains, which lowers their reputation, and to **whitelist trusted domains*, which boosts their score. A key feature is the generate_reputation_report function, which traverses the tree to provide comprehensive statistics. Finally, I added functionality to *export data*, such as generating a text-based blacklist or a full JSON report."</a:t>
            </a:r>
          </a:p>
        </p:txBody>
      </p:sp>
      <p:grpSp>
        <p:nvGrpSpPr>
          <p:cNvPr id="18" name="Group 18"/>
          <p:cNvGrpSpPr/>
          <p:nvPr/>
        </p:nvGrpSpPr>
        <p:grpSpPr>
          <a:xfrm>
            <a:off x="17653884" y="9357013"/>
            <a:ext cx="626417" cy="638112"/>
            <a:chOff x="0" y="0"/>
            <a:chExt cx="852111" cy="868019"/>
          </a:xfrm>
        </p:grpSpPr>
        <p:sp>
          <p:nvSpPr>
            <p:cNvPr id="19" name="Freeform 19"/>
            <p:cNvSpPr/>
            <p:nvPr/>
          </p:nvSpPr>
          <p:spPr>
            <a:xfrm>
              <a:off x="0" y="0"/>
              <a:ext cx="852111" cy="868019"/>
            </a:xfrm>
            <a:custGeom>
              <a:avLst/>
              <a:gdLst/>
              <a:ahLst/>
              <a:cxnLst/>
              <a:rect l="l" t="t" r="r" b="b"/>
              <a:pathLst>
                <a:path w="852111" h="868019">
                  <a:moveTo>
                    <a:pt x="0" y="0"/>
                  </a:moveTo>
                  <a:lnTo>
                    <a:pt x="852111" y="0"/>
                  </a:lnTo>
                  <a:lnTo>
                    <a:pt x="852111" y="868019"/>
                  </a:lnTo>
                  <a:lnTo>
                    <a:pt x="0" y="868019"/>
                  </a:lnTo>
                  <a:close/>
                </a:path>
              </a:pathLst>
            </a:custGeom>
            <a:gradFill rotWithShape="1">
              <a:gsLst>
                <a:gs pos="0">
                  <a:srgbClr val="FF0000">
                    <a:alpha val="100000"/>
                  </a:srgbClr>
                </a:gs>
                <a:gs pos="100000">
                  <a:srgbClr val="5E0000">
                    <a:alpha val="100000"/>
                  </a:srgbClr>
                </a:gs>
              </a:gsLst>
              <a:lin ang="2700000"/>
            </a:gradFill>
          </p:spPr>
        </p:sp>
        <p:sp>
          <p:nvSpPr>
            <p:cNvPr id="20" name="TextBox 20"/>
            <p:cNvSpPr txBox="1"/>
            <p:nvPr/>
          </p:nvSpPr>
          <p:spPr>
            <a:xfrm>
              <a:off x="0" y="-38100"/>
              <a:ext cx="852111" cy="906119"/>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810133" y="9567484"/>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grpSp>
        <p:nvGrpSpPr>
          <p:cNvPr id="6" name="Group 6"/>
          <p:cNvGrpSpPr/>
          <p:nvPr/>
        </p:nvGrpSpPr>
        <p:grpSpPr>
          <a:xfrm>
            <a:off x="11173498" y="1625631"/>
            <a:ext cx="5542325" cy="7035738"/>
            <a:chOff x="0" y="0"/>
            <a:chExt cx="4967127" cy="6305550"/>
          </a:xfrm>
        </p:grpSpPr>
        <p:sp>
          <p:nvSpPr>
            <p:cNvPr id="7" name="Freeform 7"/>
            <p:cNvSpPr/>
            <p:nvPr/>
          </p:nvSpPr>
          <p:spPr>
            <a:xfrm>
              <a:off x="0" y="0"/>
              <a:ext cx="4967127" cy="6305550"/>
            </a:xfrm>
            <a:custGeom>
              <a:avLst/>
              <a:gdLst/>
              <a:ahLst/>
              <a:cxnLst/>
              <a:rect l="l" t="t" r="r" b="b"/>
              <a:pathLst>
                <a:path w="4967127" h="6305550">
                  <a:moveTo>
                    <a:pt x="0" y="0"/>
                  </a:moveTo>
                  <a:lnTo>
                    <a:pt x="4967127" y="594360"/>
                  </a:lnTo>
                  <a:lnTo>
                    <a:pt x="3768458" y="6305550"/>
                  </a:lnTo>
                  <a:lnTo>
                    <a:pt x="1183120" y="5552440"/>
                  </a:lnTo>
                  <a:lnTo>
                    <a:pt x="1198669" y="4930140"/>
                  </a:lnTo>
                  <a:lnTo>
                    <a:pt x="220510" y="4716780"/>
                  </a:lnTo>
                  <a:close/>
                </a:path>
              </a:pathLst>
            </a:custGeom>
            <a:blipFill>
              <a:blip r:embed="rId7"/>
              <a:stretch>
                <a:fillRect l="-13472" r="-13472"/>
              </a:stretch>
            </a:blipFill>
          </p:spPr>
        </p:sp>
      </p:grpSp>
      <p:sp>
        <p:nvSpPr>
          <p:cNvPr id="8" name="Freeform 8"/>
          <p:cNvSpPr/>
          <p:nvPr/>
        </p:nvSpPr>
        <p:spPr>
          <a:xfrm>
            <a:off x="14790376" y="4943668"/>
            <a:ext cx="2468924" cy="2468924"/>
          </a:xfrm>
          <a:custGeom>
            <a:avLst/>
            <a:gdLst/>
            <a:ahLst/>
            <a:cxnLst/>
            <a:rect l="l" t="t" r="r" b="b"/>
            <a:pathLst>
              <a:path w="2468924" h="2468924">
                <a:moveTo>
                  <a:pt x="0" y="0"/>
                </a:moveTo>
                <a:lnTo>
                  <a:pt x="2468924" y="0"/>
                </a:lnTo>
                <a:lnTo>
                  <a:pt x="2468924" y="2468923"/>
                </a:lnTo>
                <a:lnTo>
                  <a:pt x="0" y="2468923"/>
                </a:lnTo>
                <a:lnTo>
                  <a:pt x="0" y="0"/>
                </a:lnTo>
                <a:close/>
              </a:path>
            </a:pathLst>
          </a:custGeom>
          <a:blipFill>
            <a:blip r:embed="rId2"/>
            <a:stretch>
              <a:fillRect/>
            </a:stretch>
          </a:blipFill>
        </p:spPr>
      </p:sp>
      <p:grpSp>
        <p:nvGrpSpPr>
          <p:cNvPr id="9" name="Group 9"/>
          <p:cNvGrpSpPr/>
          <p:nvPr/>
        </p:nvGrpSpPr>
        <p:grpSpPr>
          <a:xfrm>
            <a:off x="1670617" y="1522026"/>
            <a:ext cx="2218241" cy="103605"/>
            <a:chOff x="0" y="0"/>
            <a:chExt cx="3017460" cy="140934"/>
          </a:xfrm>
        </p:grpSpPr>
        <p:sp>
          <p:nvSpPr>
            <p:cNvPr id="10" name="Freeform 10"/>
            <p:cNvSpPr/>
            <p:nvPr/>
          </p:nvSpPr>
          <p:spPr>
            <a:xfrm>
              <a:off x="0" y="0"/>
              <a:ext cx="3017460" cy="140934"/>
            </a:xfrm>
            <a:custGeom>
              <a:avLst/>
              <a:gdLst/>
              <a:ahLst/>
              <a:cxnLst/>
              <a:rect l="l" t="t" r="r" b="b"/>
              <a:pathLst>
                <a:path w="3017460" h="140934">
                  <a:moveTo>
                    <a:pt x="0" y="0"/>
                  </a:moveTo>
                  <a:lnTo>
                    <a:pt x="3017460" y="0"/>
                  </a:lnTo>
                  <a:lnTo>
                    <a:pt x="3017460" y="140934"/>
                  </a:lnTo>
                  <a:lnTo>
                    <a:pt x="0" y="140934"/>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3017460" cy="1790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450320" y="1701831"/>
            <a:ext cx="7835775" cy="1195000"/>
          </a:xfrm>
          <a:prstGeom prst="rect">
            <a:avLst/>
          </a:prstGeom>
        </p:spPr>
        <p:txBody>
          <a:bodyPr lIns="0" tIns="0" rIns="0" bIns="0" rtlCol="0" anchor="t">
            <a:spAutoFit/>
          </a:bodyPr>
          <a:lstStyle/>
          <a:p>
            <a:pPr algn="l">
              <a:lnSpc>
                <a:spcPts val="9011"/>
              </a:lnSpc>
            </a:pPr>
            <a:r>
              <a:rPr lang="en-US" sz="8267" b="1">
                <a:solidFill>
                  <a:srgbClr val="FFFFFF"/>
                </a:solidFill>
                <a:latin typeface="Bebas Neue Bold"/>
                <a:ea typeface="Bebas Neue Bold"/>
                <a:cs typeface="Bebas Neue Bold"/>
                <a:sym typeface="Bebas Neue Bold"/>
              </a:rPr>
              <a:t>SYSTEM INTEGRATION</a:t>
            </a:r>
          </a:p>
        </p:txBody>
      </p:sp>
      <p:sp>
        <p:nvSpPr>
          <p:cNvPr id="13" name="TextBox 13"/>
          <p:cNvSpPr txBox="1"/>
          <p:nvPr/>
        </p:nvSpPr>
        <p:spPr>
          <a:xfrm>
            <a:off x="1028700" y="456565"/>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4" name="Freeform 14"/>
          <p:cNvSpPr/>
          <p:nvPr/>
        </p:nvSpPr>
        <p:spPr>
          <a:xfrm>
            <a:off x="8948594" y="905253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sp>
        <p:nvSpPr>
          <p:cNvPr id="15" name="Freeform 15"/>
          <p:cNvSpPr/>
          <p:nvPr/>
        </p:nvSpPr>
        <p:spPr>
          <a:xfrm>
            <a:off x="8948594" y="-1006421"/>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sp>
        <p:nvSpPr>
          <p:cNvPr id="16" name="TextBox 16"/>
          <p:cNvSpPr txBox="1"/>
          <p:nvPr/>
        </p:nvSpPr>
        <p:spPr>
          <a:xfrm>
            <a:off x="1389186" y="2896831"/>
            <a:ext cx="8793870" cy="872567"/>
          </a:xfrm>
          <a:prstGeom prst="rect">
            <a:avLst/>
          </a:prstGeom>
        </p:spPr>
        <p:txBody>
          <a:bodyPr lIns="0" tIns="0" rIns="0" bIns="0" rtlCol="0" anchor="t">
            <a:spAutoFit/>
          </a:bodyPr>
          <a:lstStyle/>
          <a:p>
            <a:pPr algn="l">
              <a:lnSpc>
                <a:spcPts val="3537"/>
              </a:lnSpc>
            </a:pPr>
            <a:r>
              <a:rPr lang="en-US" sz="2526">
                <a:solidFill>
                  <a:srgbClr val="FFFFFF"/>
                </a:solidFill>
                <a:latin typeface="Canva Sans"/>
                <a:ea typeface="Canva Sans"/>
                <a:cs typeface="Canva Sans"/>
                <a:sym typeface="Canva Sans"/>
              </a:rPr>
              <a:t>We've created a working demo that showcases all our core features.</a:t>
            </a:r>
          </a:p>
        </p:txBody>
      </p:sp>
      <p:sp>
        <p:nvSpPr>
          <p:cNvPr id="17" name="TextBox 17"/>
          <p:cNvSpPr txBox="1"/>
          <p:nvPr/>
        </p:nvSpPr>
        <p:spPr>
          <a:xfrm>
            <a:off x="1224106" y="4239283"/>
            <a:ext cx="7919894" cy="4890845"/>
          </a:xfrm>
          <a:prstGeom prst="rect">
            <a:avLst/>
          </a:prstGeom>
        </p:spPr>
        <p:txBody>
          <a:bodyPr lIns="0" tIns="0" rIns="0" bIns="0" rtlCol="0" anchor="t">
            <a:spAutoFit/>
          </a:bodyPr>
          <a:lstStyle/>
          <a:p>
            <a:pPr marL="548994" lvl="1" indent="-274497" algn="l">
              <a:lnSpc>
                <a:spcPts val="3559"/>
              </a:lnSpc>
              <a:buFont typeface="Arial"/>
              <a:buChar char="•"/>
            </a:pPr>
            <a:r>
              <a:rPr lang="en-US" sz="2542">
                <a:solidFill>
                  <a:srgbClr val="FFFFFF"/>
                </a:solidFill>
                <a:latin typeface="Canva Sans"/>
                <a:ea typeface="Canva Sans"/>
                <a:cs typeface="Canva Sans"/>
                <a:sym typeface="Canva Sans"/>
              </a:rPr>
              <a:t>The system first *loads over 50 spam keywords* into the Bloom Filter and *populates the Red-Black Tree with 9 known domains, each with a predefined reputation score. We then process several test emails. As you can see from the sample output, our system analyzes the email from 'winner@spam-domain.net', flags multiple keywords, checks the domain's **blacklisted status, and correctly assigns a high spam score, marking it as **SPAM*."</a:t>
            </a:r>
          </a:p>
          <a:p>
            <a:pPr algn="l">
              <a:lnSpc>
                <a:spcPts val="3559"/>
              </a:lnSpc>
            </a:pPr>
            <a:endParaRPr lang="en-US" sz="2542">
              <a:solidFill>
                <a:srgbClr val="FFFFFF"/>
              </a:solidFill>
              <a:latin typeface="Canva Sans"/>
              <a:ea typeface="Canva Sans"/>
              <a:cs typeface="Canva Sans"/>
              <a:sym typeface="Canva Sans"/>
            </a:endParaRPr>
          </a:p>
        </p:txBody>
      </p:sp>
      <p:grpSp>
        <p:nvGrpSpPr>
          <p:cNvPr id="18" name="Group 18"/>
          <p:cNvGrpSpPr/>
          <p:nvPr/>
        </p:nvGrpSpPr>
        <p:grpSpPr>
          <a:xfrm>
            <a:off x="17646184" y="9369138"/>
            <a:ext cx="634116" cy="597518"/>
            <a:chOff x="0" y="0"/>
            <a:chExt cx="862585" cy="812800"/>
          </a:xfrm>
        </p:grpSpPr>
        <p:sp>
          <p:nvSpPr>
            <p:cNvPr id="19" name="Freeform 19"/>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20" name="TextBox 20"/>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806284" y="9559312"/>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458965" y="6659473"/>
            <a:ext cx="7156964" cy="7156964"/>
          </a:xfrm>
          <a:custGeom>
            <a:avLst/>
            <a:gdLst/>
            <a:ahLst/>
            <a:cxnLst/>
            <a:rect l="l" t="t" r="r" b="b"/>
            <a:pathLst>
              <a:path w="7156964" h="7156964">
                <a:moveTo>
                  <a:pt x="0" y="0"/>
                </a:moveTo>
                <a:lnTo>
                  <a:pt x="7156964" y="0"/>
                </a:lnTo>
                <a:lnTo>
                  <a:pt x="7156964"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15388473" y="4323051"/>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sp>
        <p:nvSpPr>
          <p:cNvPr id="7" name="Freeform 7"/>
          <p:cNvSpPr/>
          <p:nvPr/>
        </p:nvSpPr>
        <p:spPr>
          <a:xfrm>
            <a:off x="1872122" y="5143500"/>
            <a:ext cx="1565933" cy="1565933"/>
          </a:xfrm>
          <a:custGeom>
            <a:avLst/>
            <a:gdLst/>
            <a:ahLst/>
            <a:cxnLst/>
            <a:rect l="l" t="t" r="r" b="b"/>
            <a:pathLst>
              <a:path w="1565933" h="1565933">
                <a:moveTo>
                  <a:pt x="0" y="0"/>
                </a:moveTo>
                <a:lnTo>
                  <a:pt x="1565933" y="0"/>
                </a:lnTo>
                <a:lnTo>
                  <a:pt x="1565933" y="1565933"/>
                </a:lnTo>
                <a:lnTo>
                  <a:pt x="0" y="1565933"/>
                </a:lnTo>
                <a:lnTo>
                  <a:pt x="0" y="0"/>
                </a:lnTo>
                <a:close/>
              </a:path>
            </a:pathLst>
          </a:custGeom>
          <a:blipFill>
            <a:blip r:embed="rId2"/>
            <a:stretch>
              <a:fillRect/>
            </a:stretch>
          </a:blipFill>
        </p:spPr>
      </p:sp>
      <p:sp>
        <p:nvSpPr>
          <p:cNvPr id="8" name="TextBox 8"/>
          <p:cNvSpPr txBox="1"/>
          <p:nvPr/>
        </p:nvSpPr>
        <p:spPr>
          <a:xfrm rot="-5400000">
            <a:off x="-1151248" y="3877928"/>
            <a:ext cx="7425757" cy="2531143"/>
          </a:xfrm>
          <a:prstGeom prst="rect">
            <a:avLst/>
          </a:prstGeom>
        </p:spPr>
        <p:txBody>
          <a:bodyPr lIns="0" tIns="0" rIns="0" bIns="0" rtlCol="0" anchor="t">
            <a:spAutoFit/>
          </a:bodyPr>
          <a:lstStyle/>
          <a:p>
            <a:pPr algn="l">
              <a:lnSpc>
                <a:spcPts val="9762"/>
              </a:lnSpc>
            </a:pPr>
            <a:r>
              <a:rPr lang="en-US" sz="8956" b="1">
                <a:solidFill>
                  <a:srgbClr val="FFFFFF"/>
                </a:solidFill>
                <a:latin typeface="Bebas Neue Bold"/>
                <a:ea typeface="Bebas Neue Bold"/>
                <a:cs typeface="Bebas Neue Bold"/>
                <a:sym typeface="Bebas Neue Bold"/>
              </a:rPr>
              <a:t>FUTURE ENHANCEMENTS</a:t>
            </a:r>
          </a:p>
        </p:txBody>
      </p:sp>
      <p:grpSp>
        <p:nvGrpSpPr>
          <p:cNvPr id="9" name="Group 9"/>
          <p:cNvGrpSpPr/>
          <p:nvPr/>
        </p:nvGrpSpPr>
        <p:grpSpPr>
          <a:xfrm rot="-5400000">
            <a:off x="-310405" y="7335639"/>
            <a:ext cx="2929912" cy="111566"/>
            <a:chOff x="0" y="0"/>
            <a:chExt cx="3985542" cy="151763"/>
          </a:xfrm>
        </p:grpSpPr>
        <p:sp>
          <p:nvSpPr>
            <p:cNvPr id="10" name="Freeform 10"/>
            <p:cNvSpPr/>
            <p:nvPr/>
          </p:nvSpPr>
          <p:spPr>
            <a:xfrm>
              <a:off x="0" y="0"/>
              <a:ext cx="3985542" cy="151763"/>
            </a:xfrm>
            <a:custGeom>
              <a:avLst/>
              <a:gdLst/>
              <a:ahLst/>
              <a:cxnLst/>
              <a:rect l="l" t="t" r="r" b="b"/>
              <a:pathLst>
                <a:path w="3985542" h="151763">
                  <a:moveTo>
                    <a:pt x="0" y="0"/>
                  </a:moveTo>
                  <a:lnTo>
                    <a:pt x="3985542" y="0"/>
                  </a:lnTo>
                  <a:lnTo>
                    <a:pt x="3985542" y="151763"/>
                  </a:lnTo>
                  <a:lnTo>
                    <a:pt x="0" y="151763"/>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3985542" cy="18986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796328" y="4120110"/>
            <a:ext cx="5147512" cy="5078726"/>
            <a:chOff x="0" y="0"/>
            <a:chExt cx="7067676" cy="6973231"/>
          </a:xfrm>
        </p:grpSpPr>
        <p:sp>
          <p:nvSpPr>
            <p:cNvPr id="13" name="Freeform 13"/>
            <p:cNvSpPr/>
            <p:nvPr/>
          </p:nvSpPr>
          <p:spPr>
            <a:xfrm>
              <a:off x="0" y="0"/>
              <a:ext cx="7067676" cy="6973231"/>
            </a:xfrm>
            <a:custGeom>
              <a:avLst/>
              <a:gdLst/>
              <a:ahLst/>
              <a:cxnLst/>
              <a:rect l="l" t="t" r="r" b="b"/>
              <a:pathLst>
                <a:path w="7067676" h="6973231">
                  <a:moveTo>
                    <a:pt x="0" y="2355557"/>
                  </a:moveTo>
                  <a:lnTo>
                    <a:pt x="4784500" y="0"/>
                  </a:lnTo>
                  <a:lnTo>
                    <a:pt x="7067676" y="1468563"/>
                  </a:lnTo>
                  <a:lnTo>
                    <a:pt x="7067676" y="6973231"/>
                  </a:lnTo>
                  <a:lnTo>
                    <a:pt x="0" y="6973231"/>
                  </a:lnTo>
                  <a:close/>
                </a:path>
              </a:pathLst>
            </a:custGeom>
            <a:blipFill>
              <a:blip r:embed="rId7"/>
              <a:stretch>
                <a:fillRect t="-677" b="-677"/>
              </a:stretch>
            </a:blipFill>
          </p:spPr>
        </p:sp>
      </p:grpSp>
      <p:sp>
        <p:nvSpPr>
          <p:cNvPr id="14" name="TextBox 14"/>
          <p:cNvSpPr txBox="1"/>
          <p:nvPr/>
        </p:nvSpPr>
        <p:spPr>
          <a:xfrm>
            <a:off x="3746305" y="2007187"/>
            <a:ext cx="13419671" cy="7251113"/>
          </a:xfrm>
          <a:prstGeom prst="rect">
            <a:avLst/>
          </a:prstGeom>
        </p:spPr>
        <p:txBody>
          <a:bodyPr lIns="0" tIns="0" rIns="0" bIns="0" rtlCol="0" anchor="t">
            <a:spAutoFit/>
          </a:bodyPr>
          <a:lstStyle/>
          <a:p>
            <a:pPr algn="l">
              <a:lnSpc>
                <a:spcPts val="5488"/>
              </a:lnSpc>
              <a:spcBef>
                <a:spcPct val="0"/>
              </a:spcBef>
            </a:pPr>
            <a:r>
              <a:rPr lang="en-US" sz="3920">
                <a:solidFill>
                  <a:srgbClr val="FFFFFF"/>
                </a:solidFill>
                <a:latin typeface="Canva Sans"/>
                <a:ea typeface="Canva Sans"/>
                <a:cs typeface="Canva Sans"/>
                <a:sym typeface="Canva Sans"/>
              </a:rPr>
              <a:t>Our system provides a strong foundation that can be extended in several ways. The most promising next step would be to integrate </a:t>
            </a:r>
            <a:r>
              <a:rPr lang="en-US" sz="3920" b="1">
                <a:solidFill>
                  <a:srgbClr val="FFFFFF"/>
                </a:solidFill>
                <a:latin typeface="Canva Sans Bold"/>
                <a:ea typeface="Canva Sans Bold"/>
                <a:cs typeface="Canva Sans Bold"/>
                <a:sym typeface="Canva Sans Bold"/>
              </a:rPr>
              <a:t>machine learning</a:t>
            </a:r>
            <a:r>
              <a:rPr lang="en-US" sz="3920">
                <a:solidFill>
                  <a:srgbClr val="FFFFFF"/>
                </a:solidFill>
                <a:latin typeface="Canva Sans"/>
                <a:ea typeface="Canva Sans"/>
                <a:cs typeface="Canva Sans"/>
                <a:sym typeface="Canva Sans"/>
              </a:rPr>
              <a:t> to create an adaptive filter that learns from new spam. </a:t>
            </a:r>
          </a:p>
          <a:p>
            <a:pPr algn="l">
              <a:lnSpc>
                <a:spcPts val="5488"/>
              </a:lnSpc>
              <a:spcBef>
                <a:spcPct val="0"/>
              </a:spcBef>
            </a:pPr>
            <a:r>
              <a:rPr lang="en-US" sz="3920">
                <a:solidFill>
                  <a:srgbClr val="FFFFFF"/>
                </a:solidFill>
                <a:latin typeface="Canva Sans"/>
                <a:ea typeface="Canva Sans"/>
                <a:cs typeface="Canva Sans"/>
                <a:sym typeface="Canva Sans"/>
              </a:rPr>
              <a:t>We could also scale the system </a:t>
            </a:r>
          </a:p>
          <a:p>
            <a:pPr algn="l">
              <a:lnSpc>
                <a:spcPts val="5488"/>
              </a:lnSpc>
              <a:spcBef>
                <a:spcPct val="0"/>
              </a:spcBef>
            </a:pPr>
            <a:r>
              <a:rPr lang="en-US" sz="3920">
                <a:solidFill>
                  <a:srgbClr val="FFFFFF"/>
                </a:solidFill>
                <a:latin typeface="Canva Sans"/>
                <a:ea typeface="Canva Sans"/>
                <a:cs typeface="Canva Sans"/>
                <a:sym typeface="Canva Sans"/>
              </a:rPr>
              <a:t>to a </a:t>
            </a:r>
            <a:r>
              <a:rPr lang="en-US" sz="3920" b="1">
                <a:solidFill>
                  <a:srgbClr val="FFFFFF"/>
                </a:solidFill>
                <a:latin typeface="Canva Sans Bold"/>
                <a:ea typeface="Canva Sans Bold"/>
                <a:cs typeface="Canva Sans Bold"/>
                <a:sym typeface="Canva Sans Bold"/>
              </a:rPr>
              <a:t>distributed architecture</a:t>
            </a:r>
            <a:r>
              <a:rPr lang="en-US" sz="3920">
                <a:solidFill>
                  <a:srgbClr val="FFFFFF"/>
                </a:solidFill>
                <a:latin typeface="Canva Sans"/>
                <a:ea typeface="Canva Sans"/>
                <a:cs typeface="Canva Sans"/>
                <a:sym typeface="Canva Sans"/>
              </a:rPr>
              <a:t> </a:t>
            </a:r>
          </a:p>
          <a:p>
            <a:pPr algn="l">
              <a:lnSpc>
                <a:spcPts val="5488"/>
              </a:lnSpc>
              <a:spcBef>
                <a:spcPct val="0"/>
              </a:spcBef>
            </a:pPr>
            <a:r>
              <a:rPr lang="en-US" sz="3920">
                <a:solidFill>
                  <a:srgbClr val="FFFFFF"/>
                </a:solidFill>
                <a:latin typeface="Canva Sans"/>
                <a:ea typeface="Canva Sans"/>
                <a:cs typeface="Canva Sans"/>
                <a:sym typeface="Canva Sans"/>
              </a:rPr>
              <a:t>to handle millions of emails</a:t>
            </a:r>
          </a:p>
          <a:p>
            <a:pPr algn="l">
              <a:lnSpc>
                <a:spcPts val="5488"/>
              </a:lnSpc>
              <a:spcBef>
                <a:spcPct val="0"/>
              </a:spcBef>
            </a:pPr>
            <a:r>
              <a:rPr lang="en-US" sz="3920">
                <a:solidFill>
                  <a:srgbClr val="FFFFFF"/>
                </a:solidFill>
                <a:latin typeface="Canva Sans"/>
                <a:ea typeface="Canva Sans"/>
                <a:cs typeface="Canva Sans"/>
                <a:sym typeface="Canva Sans"/>
              </a:rPr>
              <a:t>per day, and add new features</a:t>
            </a:r>
          </a:p>
          <a:p>
            <a:pPr algn="l">
              <a:lnSpc>
                <a:spcPts val="5488"/>
              </a:lnSpc>
              <a:spcBef>
                <a:spcPct val="0"/>
              </a:spcBef>
            </a:pPr>
            <a:r>
              <a:rPr lang="en-US" sz="3920">
                <a:solidFill>
                  <a:srgbClr val="FFFFFF"/>
                </a:solidFill>
                <a:latin typeface="Canva Sans"/>
                <a:ea typeface="Canva Sans"/>
                <a:cs typeface="Canva Sans"/>
                <a:sym typeface="Canva Sans"/>
              </a:rPr>
              <a:t>like </a:t>
            </a:r>
            <a:r>
              <a:rPr lang="en-US" sz="3920" b="1">
                <a:solidFill>
                  <a:srgbClr val="FFFFFF"/>
                </a:solidFill>
                <a:latin typeface="Canva Sans Bold"/>
                <a:ea typeface="Canva Sans Bold"/>
                <a:cs typeface="Canva Sans Bold"/>
                <a:sym typeface="Canva Sans Bold"/>
              </a:rPr>
              <a:t>IP address tracking </a:t>
            </a:r>
            <a:r>
              <a:rPr lang="en-US" sz="3920">
                <a:solidFill>
                  <a:srgbClr val="FFFFFF"/>
                </a:solidFill>
                <a:latin typeface="Canva Sans"/>
                <a:ea typeface="Canva Sans"/>
                <a:cs typeface="Canva Sans"/>
                <a:sym typeface="Canva Sans"/>
              </a:rPr>
              <a:t>or </a:t>
            </a:r>
          </a:p>
          <a:p>
            <a:pPr algn="l">
              <a:lnSpc>
                <a:spcPts val="5488"/>
              </a:lnSpc>
              <a:spcBef>
                <a:spcPct val="0"/>
              </a:spcBef>
            </a:pPr>
            <a:r>
              <a:rPr lang="en-US" sz="3920" b="1">
                <a:solidFill>
                  <a:srgbClr val="FFFFFF"/>
                </a:solidFill>
                <a:latin typeface="Canva Sans Bold"/>
                <a:ea typeface="Canva Sans Bold"/>
                <a:cs typeface="Canva Sans Bold"/>
                <a:sym typeface="Canva Sans Bold"/>
              </a:rPr>
              <a:t>attachment analysis</a:t>
            </a:r>
            <a:r>
              <a:rPr lang="en-US" sz="3920">
                <a:solidFill>
                  <a:srgbClr val="FFFFFF"/>
                </a:solidFill>
                <a:latin typeface="Canva Sans"/>
                <a:ea typeface="Canva Sans"/>
                <a:cs typeface="Canva Sans"/>
                <a:sym typeface="Canva Sans"/>
              </a:rPr>
              <a:t>.</a:t>
            </a:r>
          </a:p>
          <a:p>
            <a:pPr algn="ctr">
              <a:lnSpc>
                <a:spcPts val="2543"/>
              </a:lnSpc>
              <a:spcBef>
                <a:spcPct val="0"/>
              </a:spcBef>
            </a:pPr>
            <a:endParaRPr lang="en-US" sz="3920">
              <a:solidFill>
                <a:srgbClr val="FFFFFF"/>
              </a:solidFill>
              <a:latin typeface="Canva Sans"/>
              <a:ea typeface="Canva Sans"/>
              <a:cs typeface="Canva Sans"/>
              <a:sym typeface="Canva Sans"/>
            </a:endParaRPr>
          </a:p>
        </p:txBody>
      </p:sp>
      <p:sp>
        <p:nvSpPr>
          <p:cNvPr id="15" name="TextBox 15"/>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6" name="Group 16"/>
          <p:cNvGrpSpPr/>
          <p:nvPr/>
        </p:nvGrpSpPr>
        <p:grpSpPr>
          <a:xfrm>
            <a:off x="17690482" y="8959541"/>
            <a:ext cx="597518" cy="59751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857396" y="9149715"/>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15970591" y="3909038"/>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sp>
        <p:nvSpPr>
          <p:cNvPr id="7" name="Freeform 7"/>
          <p:cNvSpPr/>
          <p:nvPr/>
        </p:nvSpPr>
        <p:spPr>
          <a:xfrm>
            <a:off x="6141034" y="2484093"/>
            <a:ext cx="1565933" cy="1565933"/>
          </a:xfrm>
          <a:custGeom>
            <a:avLst/>
            <a:gdLst/>
            <a:ahLst/>
            <a:cxnLst/>
            <a:rect l="l" t="t" r="r" b="b"/>
            <a:pathLst>
              <a:path w="1565933" h="1565933">
                <a:moveTo>
                  <a:pt x="0" y="0"/>
                </a:moveTo>
                <a:lnTo>
                  <a:pt x="1565933" y="0"/>
                </a:lnTo>
                <a:lnTo>
                  <a:pt x="1565933" y="1565933"/>
                </a:lnTo>
                <a:lnTo>
                  <a:pt x="0" y="1565933"/>
                </a:lnTo>
                <a:lnTo>
                  <a:pt x="0" y="0"/>
                </a:lnTo>
                <a:close/>
              </a:path>
            </a:pathLst>
          </a:custGeom>
          <a:blipFill>
            <a:blip r:embed="rId2"/>
            <a:stretch>
              <a:fillRect/>
            </a:stretch>
          </a:blipFill>
        </p:spPr>
      </p:sp>
      <p:sp>
        <p:nvSpPr>
          <p:cNvPr id="8" name="TextBox 8"/>
          <p:cNvSpPr txBox="1"/>
          <p:nvPr/>
        </p:nvSpPr>
        <p:spPr>
          <a:xfrm>
            <a:off x="1861798" y="2053880"/>
            <a:ext cx="6993182" cy="1088739"/>
          </a:xfrm>
          <a:prstGeom prst="rect">
            <a:avLst/>
          </a:prstGeom>
        </p:spPr>
        <p:txBody>
          <a:bodyPr lIns="0" tIns="0" rIns="0" bIns="0" rtlCol="0" anchor="t">
            <a:spAutoFit/>
          </a:bodyPr>
          <a:lstStyle/>
          <a:p>
            <a:pPr algn="l">
              <a:lnSpc>
                <a:spcPts val="8237"/>
              </a:lnSpc>
            </a:pPr>
            <a:r>
              <a:rPr lang="en-US" sz="7557" b="1">
                <a:solidFill>
                  <a:srgbClr val="FFFFFF"/>
                </a:solidFill>
                <a:latin typeface="Bebas Neue Bold"/>
                <a:ea typeface="Bebas Neue Bold"/>
                <a:cs typeface="Bebas Neue Bold"/>
                <a:sym typeface="Bebas Neue Bold"/>
              </a:rPr>
              <a:t>CONCLUSION</a:t>
            </a:r>
          </a:p>
        </p:txBody>
      </p:sp>
      <p:grpSp>
        <p:nvGrpSpPr>
          <p:cNvPr id="9" name="Group 9"/>
          <p:cNvGrpSpPr/>
          <p:nvPr/>
        </p:nvGrpSpPr>
        <p:grpSpPr>
          <a:xfrm>
            <a:off x="1861798" y="1862202"/>
            <a:ext cx="3091410" cy="125003"/>
            <a:chOff x="0" y="0"/>
            <a:chExt cx="4205227" cy="170041"/>
          </a:xfrm>
        </p:grpSpPr>
        <p:sp>
          <p:nvSpPr>
            <p:cNvPr id="10" name="Freeform 10"/>
            <p:cNvSpPr/>
            <p:nvPr/>
          </p:nvSpPr>
          <p:spPr>
            <a:xfrm>
              <a:off x="0" y="0"/>
              <a:ext cx="4205227" cy="170041"/>
            </a:xfrm>
            <a:custGeom>
              <a:avLst/>
              <a:gdLst/>
              <a:ahLst/>
              <a:cxnLst/>
              <a:rect l="l" t="t" r="r" b="b"/>
              <a:pathLst>
                <a:path w="4205227" h="170041">
                  <a:moveTo>
                    <a:pt x="0" y="0"/>
                  </a:moveTo>
                  <a:lnTo>
                    <a:pt x="4205227" y="0"/>
                  </a:lnTo>
                  <a:lnTo>
                    <a:pt x="4205227" y="170041"/>
                  </a:lnTo>
                  <a:lnTo>
                    <a:pt x="0" y="170041"/>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4205227" cy="20814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475974" y="3075944"/>
            <a:ext cx="14758010" cy="6075237"/>
          </a:xfrm>
          <a:prstGeom prst="rect">
            <a:avLst/>
          </a:prstGeom>
        </p:spPr>
        <p:txBody>
          <a:bodyPr lIns="0" tIns="0" rIns="0" bIns="0" rtlCol="0" anchor="t">
            <a:spAutoFit/>
          </a:bodyPr>
          <a:lstStyle/>
          <a:p>
            <a:pPr marL="746745" lvl="1" indent="-373372" algn="l">
              <a:lnSpc>
                <a:spcPts val="4842"/>
              </a:lnSpc>
              <a:buFont typeface="Arial"/>
              <a:buChar char="•"/>
            </a:pPr>
            <a:r>
              <a:rPr lang="en-US" sz="3458">
                <a:solidFill>
                  <a:srgbClr val="FFFFFF"/>
                </a:solidFill>
                <a:latin typeface="Open Sans"/>
                <a:ea typeface="Open Sans"/>
                <a:cs typeface="Open Sans"/>
                <a:sym typeface="Open Sans"/>
              </a:rPr>
              <a:t>we have successfully designed and implemented a high-performance email spam filter that demonstrates the practical power of advanced data structures. We achieved our goals of creating a system that is fast, memory-efficient, and accurate.</a:t>
            </a:r>
          </a:p>
          <a:p>
            <a:pPr algn="l">
              <a:lnSpc>
                <a:spcPts val="4842"/>
              </a:lnSpc>
            </a:pPr>
            <a:endParaRPr lang="en-US" sz="3458">
              <a:solidFill>
                <a:srgbClr val="FFFFFF"/>
              </a:solidFill>
              <a:latin typeface="Open Sans"/>
              <a:ea typeface="Open Sans"/>
              <a:cs typeface="Open Sans"/>
              <a:sym typeface="Open Sans"/>
            </a:endParaRPr>
          </a:p>
          <a:p>
            <a:pPr marL="746745" lvl="1" indent="-373372" algn="l">
              <a:lnSpc>
                <a:spcPts val="4842"/>
              </a:lnSpc>
              <a:buFont typeface="Arial"/>
              <a:buChar char="•"/>
            </a:pPr>
            <a:r>
              <a:rPr lang="en-US" sz="3458">
                <a:solidFill>
                  <a:srgbClr val="FFFFFF"/>
                </a:solidFill>
                <a:latin typeface="Open Sans"/>
                <a:ea typeface="Open Sans"/>
                <a:cs typeface="Open Sans"/>
                <a:sym typeface="Open Sans"/>
              </a:rPr>
              <a:t>This project taught us that *Bloom Filters are exceptional* for space-efficient membership testing, while *Red-Black Trees provide the guaranteed O(log n) performance* essential for scalable, real-world applications. Our team successfully integrated four distinct modules into a seamless, production-ready system.</a:t>
            </a:r>
          </a:p>
        </p:txBody>
      </p:sp>
      <p:sp>
        <p:nvSpPr>
          <p:cNvPr id="13" name="TextBox 13"/>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4" name="Group 14"/>
          <p:cNvGrpSpPr/>
          <p:nvPr/>
        </p:nvGrpSpPr>
        <p:grpSpPr>
          <a:xfrm>
            <a:off x="17653884" y="8852008"/>
            <a:ext cx="597518" cy="597518"/>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7820798" y="9042182"/>
            <a:ext cx="263689" cy="19816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15970591" y="3909038"/>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sp>
        <p:nvSpPr>
          <p:cNvPr id="7" name="Freeform 7"/>
          <p:cNvSpPr/>
          <p:nvPr/>
        </p:nvSpPr>
        <p:spPr>
          <a:xfrm>
            <a:off x="6141034" y="2484093"/>
            <a:ext cx="1565933" cy="1565933"/>
          </a:xfrm>
          <a:custGeom>
            <a:avLst/>
            <a:gdLst/>
            <a:ahLst/>
            <a:cxnLst/>
            <a:rect l="l" t="t" r="r" b="b"/>
            <a:pathLst>
              <a:path w="1565933" h="1565933">
                <a:moveTo>
                  <a:pt x="0" y="0"/>
                </a:moveTo>
                <a:lnTo>
                  <a:pt x="1565933" y="0"/>
                </a:lnTo>
                <a:lnTo>
                  <a:pt x="1565933" y="1565933"/>
                </a:lnTo>
                <a:lnTo>
                  <a:pt x="0" y="1565933"/>
                </a:lnTo>
                <a:lnTo>
                  <a:pt x="0" y="0"/>
                </a:lnTo>
                <a:close/>
              </a:path>
            </a:pathLst>
          </a:custGeom>
          <a:blipFill>
            <a:blip r:embed="rId2"/>
            <a:stretch>
              <a:fillRect/>
            </a:stretch>
          </a:blipFill>
        </p:spPr>
      </p:sp>
      <p:sp>
        <p:nvSpPr>
          <p:cNvPr id="8" name="TextBox 8"/>
          <p:cNvSpPr txBox="1"/>
          <p:nvPr/>
        </p:nvSpPr>
        <p:spPr>
          <a:xfrm>
            <a:off x="1861798" y="2053880"/>
            <a:ext cx="6993182" cy="1088739"/>
          </a:xfrm>
          <a:prstGeom prst="rect">
            <a:avLst/>
          </a:prstGeom>
        </p:spPr>
        <p:txBody>
          <a:bodyPr lIns="0" tIns="0" rIns="0" bIns="0" rtlCol="0" anchor="t">
            <a:spAutoFit/>
          </a:bodyPr>
          <a:lstStyle/>
          <a:p>
            <a:pPr algn="l">
              <a:lnSpc>
                <a:spcPts val="8237"/>
              </a:lnSpc>
            </a:pPr>
            <a:r>
              <a:rPr lang="en-US" sz="7557" b="1">
                <a:solidFill>
                  <a:srgbClr val="FFFFFF"/>
                </a:solidFill>
                <a:latin typeface="Bebas Neue Bold"/>
                <a:ea typeface="Bebas Neue Bold"/>
                <a:cs typeface="Bebas Neue Bold"/>
                <a:sym typeface="Bebas Neue Bold"/>
              </a:rPr>
              <a:t>DOCUMENTED MEETINGS</a:t>
            </a:r>
          </a:p>
        </p:txBody>
      </p:sp>
      <p:grpSp>
        <p:nvGrpSpPr>
          <p:cNvPr id="9" name="Group 9"/>
          <p:cNvGrpSpPr/>
          <p:nvPr/>
        </p:nvGrpSpPr>
        <p:grpSpPr>
          <a:xfrm>
            <a:off x="1861798" y="1862202"/>
            <a:ext cx="3091410" cy="125003"/>
            <a:chOff x="0" y="0"/>
            <a:chExt cx="4205227" cy="170041"/>
          </a:xfrm>
        </p:grpSpPr>
        <p:sp>
          <p:nvSpPr>
            <p:cNvPr id="10" name="Freeform 10"/>
            <p:cNvSpPr/>
            <p:nvPr/>
          </p:nvSpPr>
          <p:spPr>
            <a:xfrm>
              <a:off x="0" y="0"/>
              <a:ext cx="4205227" cy="170041"/>
            </a:xfrm>
            <a:custGeom>
              <a:avLst/>
              <a:gdLst/>
              <a:ahLst/>
              <a:cxnLst/>
              <a:rect l="l" t="t" r="r" b="b"/>
              <a:pathLst>
                <a:path w="4205227" h="170041">
                  <a:moveTo>
                    <a:pt x="0" y="0"/>
                  </a:moveTo>
                  <a:lnTo>
                    <a:pt x="4205227" y="0"/>
                  </a:lnTo>
                  <a:lnTo>
                    <a:pt x="4205227" y="170041"/>
                  </a:lnTo>
                  <a:lnTo>
                    <a:pt x="0" y="170041"/>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4205227" cy="208141"/>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861798" y="3107719"/>
            <a:ext cx="10188472" cy="5492207"/>
          </a:xfrm>
          <a:prstGeom prst="rect">
            <a:avLst/>
          </a:prstGeom>
        </p:spPr>
        <p:txBody>
          <a:bodyPr lIns="0" tIns="0" rIns="0" bIns="0" rtlCol="0" anchor="t">
            <a:spAutoFit/>
          </a:bodyPr>
          <a:lstStyle/>
          <a:p>
            <a:pPr algn="l">
              <a:lnSpc>
                <a:spcPts val="4842"/>
              </a:lnSpc>
              <a:spcBef>
                <a:spcPct val="0"/>
              </a:spcBef>
            </a:pPr>
            <a:r>
              <a:rPr lang="en-US" sz="3458">
                <a:solidFill>
                  <a:srgbClr val="FFFFFF"/>
                </a:solidFill>
                <a:latin typeface="Open Sans"/>
                <a:ea typeface="Open Sans"/>
                <a:cs typeface="Open Sans"/>
                <a:sym typeface="Open Sans"/>
              </a:rPr>
              <a:t>To meet the teamwork rubric requirements, we maintained a structured collaboration process. We held four key meetings, starting with topic selection and design, moving through module reviews and integration, and ending with final testing and presentation prep. All our progress, including meeting minutes and development history, is documented through Git commits and our team chat logs.</a:t>
            </a:r>
          </a:p>
        </p:txBody>
      </p:sp>
      <p:grpSp>
        <p:nvGrpSpPr>
          <p:cNvPr id="13" name="Group 13"/>
          <p:cNvGrpSpPr/>
          <p:nvPr/>
        </p:nvGrpSpPr>
        <p:grpSpPr>
          <a:xfrm>
            <a:off x="11898489" y="2568927"/>
            <a:ext cx="5755395" cy="5350581"/>
            <a:chOff x="0" y="0"/>
            <a:chExt cx="7500812" cy="6973231"/>
          </a:xfrm>
        </p:grpSpPr>
        <p:sp>
          <p:nvSpPr>
            <p:cNvPr id="14" name="Freeform 14"/>
            <p:cNvSpPr/>
            <p:nvPr/>
          </p:nvSpPr>
          <p:spPr>
            <a:xfrm>
              <a:off x="0" y="0"/>
              <a:ext cx="7500812" cy="6973231"/>
            </a:xfrm>
            <a:custGeom>
              <a:avLst/>
              <a:gdLst/>
              <a:ahLst/>
              <a:cxnLst/>
              <a:rect l="l" t="t" r="r" b="b"/>
              <a:pathLst>
                <a:path w="7500812" h="6973231">
                  <a:moveTo>
                    <a:pt x="0" y="2355557"/>
                  </a:moveTo>
                  <a:lnTo>
                    <a:pt x="5077713" y="0"/>
                  </a:lnTo>
                  <a:lnTo>
                    <a:pt x="7500812" y="1468563"/>
                  </a:lnTo>
                  <a:lnTo>
                    <a:pt x="7500812" y="6973231"/>
                  </a:lnTo>
                  <a:lnTo>
                    <a:pt x="0" y="6973231"/>
                  </a:lnTo>
                  <a:close/>
                </a:path>
              </a:pathLst>
            </a:custGeom>
            <a:blipFill>
              <a:blip r:embed="rId7"/>
              <a:stretch>
                <a:fillRect t="-3782" b="-3782"/>
              </a:stretch>
            </a:blipFill>
          </p:spPr>
        </p:sp>
      </p:grpSp>
      <p:sp>
        <p:nvSpPr>
          <p:cNvPr id="15" name="TextBox 15"/>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6" name="Group 16"/>
          <p:cNvGrpSpPr/>
          <p:nvPr/>
        </p:nvGrpSpPr>
        <p:grpSpPr>
          <a:xfrm>
            <a:off x="17690482" y="9291591"/>
            <a:ext cx="597518" cy="59751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832283" y="9481765"/>
            <a:ext cx="313917" cy="19816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grpSp>
        <p:nvGrpSpPr>
          <p:cNvPr id="3" name="Group 3"/>
          <p:cNvGrpSpPr/>
          <p:nvPr/>
        </p:nvGrpSpPr>
        <p:grpSpPr>
          <a:xfrm>
            <a:off x="17690482" y="8660782"/>
            <a:ext cx="597518" cy="597518"/>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17</a:t>
            </a:r>
          </a:p>
        </p:txBody>
      </p:sp>
      <p:sp>
        <p:nvSpPr>
          <p:cNvPr id="9" name="Freeform 9"/>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10" name="Freeform 10"/>
          <p:cNvSpPr/>
          <p:nvPr/>
        </p:nvSpPr>
        <p:spPr>
          <a:xfrm>
            <a:off x="5202610" y="1202110"/>
            <a:ext cx="7882781" cy="7882781"/>
          </a:xfrm>
          <a:custGeom>
            <a:avLst/>
            <a:gdLst/>
            <a:ahLst/>
            <a:cxnLst/>
            <a:rect l="l" t="t" r="r" b="b"/>
            <a:pathLst>
              <a:path w="7882781" h="7882781">
                <a:moveTo>
                  <a:pt x="0" y="0"/>
                </a:moveTo>
                <a:lnTo>
                  <a:pt x="7882780" y="0"/>
                </a:lnTo>
                <a:lnTo>
                  <a:pt x="7882780" y="7882780"/>
                </a:lnTo>
                <a:lnTo>
                  <a:pt x="0" y="7882780"/>
                </a:lnTo>
                <a:lnTo>
                  <a:pt x="0" y="0"/>
                </a:lnTo>
                <a:close/>
              </a:path>
            </a:pathLst>
          </a:custGeom>
          <a:blipFill>
            <a:blip r:embed="rId2"/>
            <a:stretch>
              <a:fillRect/>
            </a:stretch>
          </a:blipFill>
        </p:spPr>
      </p:sp>
      <p:sp>
        <p:nvSpPr>
          <p:cNvPr id="11" name="TextBox 11"/>
          <p:cNvSpPr txBox="1"/>
          <p:nvPr/>
        </p:nvSpPr>
        <p:spPr>
          <a:xfrm>
            <a:off x="2061408" y="2361511"/>
            <a:ext cx="14165185" cy="4411453"/>
          </a:xfrm>
          <a:prstGeom prst="rect">
            <a:avLst/>
          </a:prstGeom>
        </p:spPr>
        <p:txBody>
          <a:bodyPr lIns="0" tIns="0" rIns="0" bIns="0" rtlCol="0" anchor="t">
            <a:spAutoFit/>
          </a:bodyPr>
          <a:lstStyle/>
          <a:p>
            <a:pPr algn="ctr">
              <a:lnSpc>
                <a:spcPts val="35379"/>
              </a:lnSpc>
              <a:spcBef>
                <a:spcPct val="0"/>
              </a:spcBef>
            </a:pPr>
            <a:r>
              <a:rPr lang="en-US" sz="25271" b="1">
                <a:solidFill>
                  <a:srgbClr val="FFFFFF"/>
                </a:solidFill>
                <a:latin typeface="Bebas Neue Bold"/>
                <a:ea typeface="Bebas Neue Bold"/>
                <a:cs typeface="Bebas Neue Bold"/>
                <a:sym typeface="Bebas Neue Bold"/>
              </a:rPr>
              <a:t>THANK YOU</a:t>
            </a:r>
          </a:p>
        </p:txBody>
      </p:sp>
      <p:sp>
        <p:nvSpPr>
          <p:cNvPr id="12" name="TextBox 12"/>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882609" y="565312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7" name="Group 7"/>
          <p:cNvGrpSpPr/>
          <p:nvPr/>
        </p:nvGrpSpPr>
        <p:grpSpPr>
          <a:xfrm>
            <a:off x="7399869" y="1701000"/>
            <a:ext cx="1964241" cy="133342"/>
            <a:chOff x="0" y="0"/>
            <a:chExt cx="2671945" cy="181384"/>
          </a:xfrm>
        </p:grpSpPr>
        <p:sp>
          <p:nvSpPr>
            <p:cNvPr id="8" name="Freeform 8"/>
            <p:cNvSpPr/>
            <p:nvPr/>
          </p:nvSpPr>
          <p:spPr>
            <a:xfrm>
              <a:off x="0" y="0"/>
              <a:ext cx="2671945" cy="181384"/>
            </a:xfrm>
            <a:custGeom>
              <a:avLst/>
              <a:gdLst/>
              <a:ahLst/>
              <a:cxnLst/>
              <a:rect l="l" t="t" r="r" b="b"/>
              <a:pathLst>
                <a:path w="2671945" h="181384">
                  <a:moveTo>
                    <a:pt x="0" y="0"/>
                  </a:moveTo>
                  <a:lnTo>
                    <a:pt x="2671945" y="0"/>
                  </a:lnTo>
                  <a:lnTo>
                    <a:pt x="2671945" y="181384"/>
                  </a:lnTo>
                  <a:lnTo>
                    <a:pt x="0" y="181384"/>
                  </a:lnTo>
                  <a:close/>
                </a:path>
              </a:pathLst>
            </a:custGeom>
            <a:gradFill rotWithShape="1">
              <a:gsLst>
                <a:gs pos="0">
                  <a:srgbClr val="FF0000">
                    <a:alpha val="100000"/>
                  </a:srgbClr>
                </a:gs>
                <a:gs pos="100000">
                  <a:srgbClr val="5E0000">
                    <a:alpha val="100000"/>
                  </a:srgbClr>
                </a:gs>
              </a:gsLst>
              <a:lin ang="2700000"/>
            </a:gradFill>
          </p:spPr>
        </p:sp>
        <p:sp>
          <p:nvSpPr>
            <p:cNvPr id="9" name="TextBox 9"/>
            <p:cNvSpPr txBox="1"/>
            <p:nvPr/>
          </p:nvSpPr>
          <p:spPr>
            <a:xfrm>
              <a:off x="0" y="-38100"/>
              <a:ext cx="2671945" cy="21948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70617" y="1767671"/>
            <a:ext cx="4979574" cy="7035738"/>
            <a:chOff x="0" y="0"/>
            <a:chExt cx="4462780" cy="6305550"/>
          </a:xfrm>
        </p:grpSpPr>
        <p:sp>
          <p:nvSpPr>
            <p:cNvPr id="11" name="Freeform 11"/>
            <p:cNvSpPr/>
            <p:nvPr/>
          </p:nvSpPr>
          <p:spPr>
            <a:xfrm>
              <a:off x="0" y="0"/>
              <a:ext cx="4462780" cy="6305550"/>
            </a:xfrm>
            <a:custGeom>
              <a:avLst/>
              <a:gdLst/>
              <a:ahLst/>
              <a:cxnLst/>
              <a:rect l="l" t="t" r="r" b="b"/>
              <a:pathLst>
                <a:path w="4462780" h="6305550">
                  <a:moveTo>
                    <a:pt x="0" y="0"/>
                  </a:moveTo>
                  <a:lnTo>
                    <a:pt x="4462780" y="594360"/>
                  </a:lnTo>
                  <a:lnTo>
                    <a:pt x="3385820" y="6305550"/>
                  </a:lnTo>
                  <a:lnTo>
                    <a:pt x="1062990" y="5552440"/>
                  </a:lnTo>
                  <a:lnTo>
                    <a:pt x="1076960" y="4930140"/>
                  </a:lnTo>
                  <a:lnTo>
                    <a:pt x="198120" y="4716780"/>
                  </a:lnTo>
                  <a:close/>
                </a:path>
              </a:pathLst>
            </a:custGeom>
            <a:blipFill>
              <a:blip r:embed="rId7"/>
              <a:stretch>
                <a:fillRect l="-20645" r="-20645"/>
              </a:stretch>
            </a:blipFill>
          </p:spPr>
        </p:sp>
      </p:grpSp>
      <p:sp>
        <p:nvSpPr>
          <p:cNvPr id="12" name="TextBox 12"/>
          <p:cNvSpPr txBox="1"/>
          <p:nvPr/>
        </p:nvSpPr>
        <p:spPr>
          <a:xfrm>
            <a:off x="7399869" y="1710517"/>
            <a:ext cx="7058958" cy="1111250"/>
          </a:xfrm>
          <a:prstGeom prst="rect">
            <a:avLst/>
          </a:prstGeom>
        </p:spPr>
        <p:txBody>
          <a:bodyPr lIns="0" tIns="0" rIns="0" bIns="0" rtlCol="0" anchor="t">
            <a:spAutoFit/>
          </a:bodyPr>
          <a:lstStyle/>
          <a:p>
            <a:pPr algn="l">
              <a:lnSpc>
                <a:spcPts val="9099"/>
              </a:lnSpc>
              <a:spcBef>
                <a:spcPct val="0"/>
              </a:spcBef>
            </a:pPr>
            <a:r>
              <a:rPr lang="en-US" sz="6499" b="1">
                <a:solidFill>
                  <a:srgbClr val="FFFFFF"/>
                </a:solidFill>
                <a:latin typeface="Bebas Neue Bold"/>
                <a:ea typeface="Bebas Neue Bold"/>
                <a:cs typeface="Bebas Neue Bold"/>
                <a:sym typeface="Bebas Neue Bold"/>
              </a:rPr>
              <a:t>INTRODUCTION</a:t>
            </a:r>
          </a:p>
        </p:txBody>
      </p:sp>
      <p:sp>
        <p:nvSpPr>
          <p:cNvPr id="13" name="TextBox 13"/>
          <p:cNvSpPr txBox="1"/>
          <p:nvPr/>
        </p:nvSpPr>
        <p:spPr>
          <a:xfrm>
            <a:off x="7393414" y="3002433"/>
            <a:ext cx="9512689" cy="6408267"/>
          </a:xfrm>
          <a:prstGeom prst="rect">
            <a:avLst/>
          </a:prstGeom>
        </p:spPr>
        <p:txBody>
          <a:bodyPr lIns="0" tIns="0" rIns="0" bIns="0" rtlCol="0" anchor="t">
            <a:spAutoFit/>
          </a:bodyPr>
          <a:lstStyle/>
          <a:p>
            <a:pPr marL="521489" lvl="1" indent="-260745" algn="l">
              <a:lnSpc>
                <a:spcPts val="3381"/>
              </a:lnSpc>
              <a:buFont typeface="Arial"/>
              <a:buChar char="•"/>
            </a:pPr>
            <a:r>
              <a:rPr lang="en-US" sz="2415">
                <a:solidFill>
                  <a:srgbClr val="FFFFFF"/>
                </a:solidFill>
                <a:latin typeface="Open Sans"/>
                <a:ea typeface="Open Sans"/>
                <a:cs typeface="Open Sans"/>
                <a:sym typeface="Open Sans"/>
              </a:rPr>
              <a:t>In the modern digital era, email is a primary mode of communication — but it is also a major target for spam and phishing attacks.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Efficient spam detection is essential to ensure user safety, save storage, and improve email reliability.</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Traditional spam filtering techniques can be slow or memory-intensive when handling large datasets.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To address this, our project uses Bloom Filters for fast probabilistic spam keyword detection and Red-Black Trees for efficient and balanced data storage.</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This hybrid approach combines the speed and space efficiency of Bloom Filters with the ordered data management of Red-Black Trees to create a scalable and optimized spam detection system.</a:t>
            </a:r>
          </a:p>
          <a:p>
            <a:pPr algn="l">
              <a:lnSpc>
                <a:spcPts val="3381"/>
              </a:lnSpc>
              <a:spcBef>
                <a:spcPct val="0"/>
              </a:spcBef>
            </a:pPr>
            <a:endParaRPr lang="en-US" sz="2415">
              <a:solidFill>
                <a:srgbClr val="FFFFFF"/>
              </a:solidFill>
              <a:latin typeface="Open Sans"/>
              <a:ea typeface="Open Sans"/>
              <a:cs typeface="Open Sans"/>
              <a:sym typeface="Open Sans"/>
            </a:endParaRPr>
          </a:p>
        </p:txBody>
      </p:sp>
      <p:sp>
        <p:nvSpPr>
          <p:cNvPr id="14" name="TextBox 14"/>
          <p:cNvSpPr txBox="1"/>
          <p:nvPr/>
        </p:nvSpPr>
        <p:spPr>
          <a:xfrm>
            <a:off x="1028700" y="450272"/>
            <a:ext cx="2717605" cy="470535"/>
          </a:xfrm>
          <a:prstGeom prst="rect">
            <a:avLst/>
          </a:prstGeom>
        </p:spPr>
        <p:txBody>
          <a:bodyPr lIns="0" tIns="0" rIns="0" bIns="0" rtlCol="0" anchor="t">
            <a:spAutoFit/>
          </a:bodyPr>
          <a:lstStyle/>
          <a:p>
            <a:pPr algn="l">
              <a:lnSpc>
                <a:spcPts val="1960"/>
              </a:lnSpc>
            </a:pPr>
            <a:r>
              <a:rPr lang="en-US" sz="1400">
                <a:solidFill>
                  <a:srgbClr val="FFFFFF"/>
                </a:solidFill>
                <a:latin typeface="Open Sans"/>
                <a:ea typeface="Open Sans"/>
                <a:cs typeface="Open Sans"/>
                <a:sym typeface="Open Sans"/>
              </a:rPr>
              <a:t>EMAIL SPAM DETECTION</a:t>
            </a:r>
          </a:p>
          <a:p>
            <a:pPr algn="l">
              <a:lnSpc>
                <a:spcPts val="1820"/>
              </a:lnSpc>
              <a:spcBef>
                <a:spcPct val="0"/>
              </a:spcBef>
            </a:pPr>
            <a:endParaRPr lang="en-US" sz="1400">
              <a:solidFill>
                <a:srgbClr val="FFFFFF"/>
              </a:solidFill>
              <a:latin typeface="Open Sans"/>
              <a:ea typeface="Open Sans"/>
              <a:cs typeface="Open Sans"/>
              <a:sym typeface="Open Sans"/>
            </a:endParaRPr>
          </a:p>
        </p:txBody>
      </p:sp>
      <p:grpSp>
        <p:nvGrpSpPr>
          <p:cNvPr id="15" name="Group 15"/>
          <p:cNvGrpSpPr/>
          <p:nvPr/>
        </p:nvGrpSpPr>
        <p:grpSpPr>
          <a:xfrm>
            <a:off x="17649325" y="9410700"/>
            <a:ext cx="634116" cy="597518"/>
            <a:chOff x="0" y="0"/>
            <a:chExt cx="862585" cy="812800"/>
          </a:xfrm>
        </p:grpSpPr>
        <p:sp>
          <p:nvSpPr>
            <p:cNvPr id="16" name="Freeform 16"/>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7" name="TextBox 17"/>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7809425" y="9600874"/>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882609" y="565312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7" name="Group 7"/>
          <p:cNvGrpSpPr/>
          <p:nvPr/>
        </p:nvGrpSpPr>
        <p:grpSpPr>
          <a:xfrm>
            <a:off x="1670617" y="1767671"/>
            <a:ext cx="4979574" cy="7035738"/>
            <a:chOff x="0" y="0"/>
            <a:chExt cx="4462780" cy="6305550"/>
          </a:xfrm>
        </p:grpSpPr>
        <p:sp>
          <p:nvSpPr>
            <p:cNvPr id="8" name="Freeform 8"/>
            <p:cNvSpPr/>
            <p:nvPr/>
          </p:nvSpPr>
          <p:spPr>
            <a:xfrm>
              <a:off x="0" y="0"/>
              <a:ext cx="4462780" cy="6305550"/>
            </a:xfrm>
            <a:custGeom>
              <a:avLst/>
              <a:gdLst/>
              <a:ahLst/>
              <a:cxnLst/>
              <a:rect l="l" t="t" r="r" b="b"/>
              <a:pathLst>
                <a:path w="4462780" h="6305550">
                  <a:moveTo>
                    <a:pt x="0" y="0"/>
                  </a:moveTo>
                  <a:lnTo>
                    <a:pt x="4462780" y="594360"/>
                  </a:lnTo>
                  <a:lnTo>
                    <a:pt x="3385820" y="6305550"/>
                  </a:lnTo>
                  <a:lnTo>
                    <a:pt x="1062990" y="5552440"/>
                  </a:lnTo>
                  <a:lnTo>
                    <a:pt x="1076960" y="4930140"/>
                  </a:lnTo>
                  <a:lnTo>
                    <a:pt x="198120" y="4716780"/>
                  </a:lnTo>
                  <a:close/>
                </a:path>
              </a:pathLst>
            </a:custGeom>
            <a:blipFill>
              <a:blip r:embed="rId7"/>
              <a:stretch>
                <a:fillRect l="-20645" r="-20645"/>
              </a:stretch>
            </a:blipFill>
          </p:spPr>
        </p:sp>
      </p:grpSp>
      <p:grpSp>
        <p:nvGrpSpPr>
          <p:cNvPr id="9" name="Group 9"/>
          <p:cNvGrpSpPr/>
          <p:nvPr/>
        </p:nvGrpSpPr>
        <p:grpSpPr>
          <a:xfrm>
            <a:off x="7214182" y="1329626"/>
            <a:ext cx="7058958" cy="1128387"/>
            <a:chOff x="0" y="0"/>
            <a:chExt cx="9411945" cy="1504516"/>
          </a:xfrm>
        </p:grpSpPr>
        <p:grpSp>
          <p:nvGrpSpPr>
            <p:cNvPr id="10" name="Group 10"/>
            <p:cNvGrpSpPr/>
            <p:nvPr/>
          </p:nvGrpSpPr>
          <p:grpSpPr>
            <a:xfrm>
              <a:off x="0" y="0"/>
              <a:ext cx="2618988" cy="177789"/>
              <a:chOff x="0" y="0"/>
              <a:chExt cx="2671945" cy="181384"/>
            </a:xfrm>
          </p:grpSpPr>
          <p:sp>
            <p:nvSpPr>
              <p:cNvPr id="11" name="Freeform 11"/>
              <p:cNvSpPr/>
              <p:nvPr/>
            </p:nvSpPr>
            <p:spPr>
              <a:xfrm>
                <a:off x="0" y="0"/>
                <a:ext cx="2671945" cy="181384"/>
              </a:xfrm>
              <a:custGeom>
                <a:avLst/>
                <a:gdLst/>
                <a:ahLst/>
                <a:cxnLst/>
                <a:rect l="l" t="t" r="r" b="b"/>
                <a:pathLst>
                  <a:path w="2671945" h="181384">
                    <a:moveTo>
                      <a:pt x="0" y="0"/>
                    </a:moveTo>
                    <a:lnTo>
                      <a:pt x="2671945" y="0"/>
                    </a:lnTo>
                    <a:lnTo>
                      <a:pt x="2671945" y="181384"/>
                    </a:lnTo>
                    <a:lnTo>
                      <a:pt x="0" y="181384"/>
                    </a:lnTo>
                    <a:close/>
                  </a:path>
                </a:pathLst>
              </a:custGeom>
              <a:gradFill rotWithShape="1">
                <a:gsLst>
                  <a:gs pos="0">
                    <a:srgbClr val="FF0000">
                      <a:alpha val="100000"/>
                    </a:srgbClr>
                  </a:gs>
                  <a:gs pos="100000">
                    <a:srgbClr val="5E0000">
                      <a:alpha val="100000"/>
                    </a:srgbClr>
                  </a:gs>
                </a:gsLst>
                <a:lin ang="2700000"/>
              </a:gradFill>
            </p:spPr>
          </p:sp>
          <p:sp>
            <p:nvSpPr>
              <p:cNvPr id="12" name="TextBox 12"/>
              <p:cNvSpPr txBox="1"/>
              <p:nvPr/>
            </p:nvSpPr>
            <p:spPr>
              <a:xfrm>
                <a:off x="0" y="-38100"/>
                <a:ext cx="2671945" cy="21948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53964"/>
              <a:ext cx="9411945" cy="1450552"/>
            </a:xfrm>
            <a:prstGeom prst="rect">
              <a:avLst/>
            </a:prstGeom>
          </p:spPr>
          <p:txBody>
            <a:bodyPr lIns="0" tIns="0" rIns="0" bIns="0" rtlCol="0" anchor="t">
              <a:spAutoFit/>
            </a:bodyPr>
            <a:lstStyle/>
            <a:p>
              <a:pPr algn="l">
                <a:lnSpc>
                  <a:spcPts val="9099"/>
                </a:lnSpc>
                <a:spcBef>
                  <a:spcPct val="0"/>
                </a:spcBef>
              </a:pPr>
              <a:r>
                <a:rPr lang="en-US" sz="6499" b="1">
                  <a:solidFill>
                    <a:srgbClr val="FFFFFF"/>
                  </a:solidFill>
                  <a:latin typeface="Bebas Neue Bold"/>
                  <a:ea typeface="Bebas Neue Bold"/>
                  <a:cs typeface="Bebas Neue Bold"/>
                  <a:sym typeface="Bebas Neue Bold"/>
                </a:rPr>
                <a:t>REAL WORLD APPLICATION</a:t>
              </a:r>
            </a:p>
          </p:txBody>
        </p:sp>
      </p:grpSp>
      <p:sp>
        <p:nvSpPr>
          <p:cNvPr id="14" name="TextBox 14"/>
          <p:cNvSpPr txBox="1"/>
          <p:nvPr/>
        </p:nvSpPr>
        <p:spPr>
          <a:xfrm>
            <a:off x="7214182" y="2308501"/>
            <a:ext cx="10236188" cy="8123338"/>
          </a:xfrm>
          <a:prstGeom prst="rect">
            <a:avLst/>
          </a:prstGeom>
        </p:spPr>
        <p:txBody>
          <a:bodyPr lIns="0" tIns="0" rIns="0" bIns="0" rtlCol="0" anchor="t">
            <a:spAutoFit/>
          </a:bodyPr>
          <a:lstStyle/>
          <a:p>
            <a:pPr marL="521489" lvl="1" indent="-260745" algn="l">
              <a:lnSpc>
                <a:spcPts val="3381"/>
              </a:lnSpc>
              <a:buFont typeface="Arial"/>
              <a:buChar char="•"/>
            </a:pPr>
            <a:r>
              <a:rPr lang="en-US" sz="2415">
                <a:solidFill>
                  <a:srgbClr val="FFFFFF"/>
                </a:solidFill>
                <a:latin typeface="Open Sans"/>
                <a:ea typeface="Open Sans"/>
                <a:cs typeface="Open Sans"/>
                <a:sym typeface="Open Sans"/>
              </a:rPr>
              <a:t>1. Email Service Providers: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Used by Gmail, Yahoo, and Outlook to quickly filter spam or phishing emails before reaching the inbox.</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2. Corporate Mail Servers: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Helps organizations automatically block spam or malicious mails, improving productivity and security.</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3. Anti-Spam Software &amp; Plugins: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Tools like SpamAssassin and MailScanner can integrate Bloom Filters for fast spam keyword detection.</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4. Cloud-Based Email Security Systems: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Used in large-scale systems like Microsoft 365 or Google Workspace for real-time spam filtering.</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5. IoT and Edge Email Gateways: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Lightweight Bloom Filter-based detection allows faster spam filtering on low-resource devices.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6. Email Archiving Systems:</a:t>
            </a:r>
          </a:p>
          <a:p>
            <a:pPr marL="521489" lvl="1" indent="-260745" algn="l">
              <a:lnSpc>
                <a:spcPts val="3381"/>
              </a:lnSpc>
              <a:buFont typeface="Arial"/>
              <a:buChar char="•"/>
            </a:pPr>
            <a:r>
              <a:rPr lang="en-US" sz="2415">
                <a:solidFill>
                  <a:srgbClr val="FFFFFF"/>
                </a:solidFill>
                <a:latin typeface="Open Sans"/>
                <a:ea typeface="Open Sans"/>
                <a:cs typeface="Open Sans"/>
                <a:sym typeface="Open Sans"/>
              </a:rPr>
              <a:t> Reduces storage by filtering and categorizing spam mails efficiently before archiving.</a:t>
            </a:r>
          </a:p>
          <a:p>
            <a:pPr algn="l">
              <a:lnSpc>
                <a:spcPts val="3381"/>
              </a:lnSpc>
              <a:spcBef>
                <a:spcPct val="0"/>
              </a:spcBef>
            </a:pPr>
            <a:endParaRPr lang="en-US" sz="2415">
              <a:solidFill>
                <a:srgbClr val="FFFFFF"/>
              </a:solidFill>
              <a:latin typeface="Open Sans"/>
              <a:ea typeface="Open Sans"/>
              <a:cs typeface="Open Sans"/>
              <a:sym typeface="Open Sans"/>
            </a:endParaRPr>
          </a:p>
        </p:txBody>
      </p:sp>
      <p:sp>
        <p:nvSpPr>
          <p:cNvPr id="15" name="TextBox 15"/>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6" name="Group 16"/>
          <p:cNvGrpSpPr/>
          <p:nvPr/>
        </p:nvGrpSpPr>
        <p:grpSpPr>
          <a:xfrm>
            <a:off x="17649325" y="9410700"/>
            <a:ext cx="634116" cy="597518"/>
            <a:chOff x="0" y="0"/>
            <a:chExt cx="862585" cy="812800"/>
          </a:xfrm>
        </p:grpSpPr>
        <p:sp>
          <p:nvSpPr>
            <p:cNvPr id="17" name="Freeform 17"/>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8" name="TextBox 18"/>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809425" y="9600874"/>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668767"/>
            <a:ext cx="7156964" cy="7156964"/>
          </a:xfrm>
          <a:custGeom>
            <a:avLst/>
            <a:gdLst/>
            <a:ahLst/>
            <a:cxnLst/>
            <a:rect l="l" t="t" r="r" b="b"/>
            <a:pathLst>
              <a:path w="7156964" h="7156964">
                <a:moveTo>
                  <a:pt x="0" y="0"/>
                </a:moveTo>
                <a:lnTo>
                  <a:pt x="7156963" y="0"/>
                </a:lnTo>
                <a:lnTo>
                  <a:pt x="7156963" y="7156963"/>
                </a:lnTo>
                <a:lnTo>
                  <a:pt x="0" y="7156963"/>
                </a:lnTo>
                <a:lnTo>
                  <a:pt x="0" y="0"/>
                </a:lnTo>
                <a:close/>
              </a:path>
            </a:pathLst>
          </a:custGeom>
          <a:blipFill>
            <a:blip r:embed="rId2">
              <a:alphaModFix amt="30000"/>
            </a:blip>
            <a:stretch>
              <a:fillRect/>
            </a:stretch>
          </a:blipFill>
        </p:spPr>
      </p:sp>
      <p:grpSp>
        <p:nvGrpSpPr>
          <p:cNvPr id="6" name="Group 6"/>
          <p:cNvGrpSpPr/>
          <p:nvPr/>
        </p:nvGrpSpPr>
        <p:grpSpPr>
          <a:xfrm>
            <a:off x="11173498" y="1625631"/>
            <a:ext cx="5542325" cy="7035738"/>
            <a:chOff x="0" y="0"/>
            <a:chExt cx="4967127" cy="6305550"/>
          </a:xfrm>
        </p:grpSpPr>
        <p:sp>
          <p:nvSpPr>
            <p:cNvPr id="7" name="Freeform 7"/>
            <p:cNvSpPr/>
            <p:nvPr/>
          </p:nvSpPr>
          <p:spPr>
            <a:xfrm>
              <a:off x="0" y="0"/>
              <a:ext cx="4967127" cy="6305550"/>
            </a:xfrm>
            <a:custGeom>
              <a:avLst/>
              <a:gdLst/>
              <a:ahLst/>
              <a:cxnLst/>
              <a:rect l="l" t="t" r="r" b="b"/>
              <a:pathLst>
                <a:path w="4967127" h="6305550">
                  <a:moveTo>
                    <a:pt x="0" y="0"/>
                  </a:moveTo>
                  <a:lnTo>
                    <a:pt x="4967127" y="594360"/>
                  </a:lnTo>
                  <a:lnTo>
                    <a:pt x="3768458" y="6305550"/>
                  </a:lnTo>
                  <a:lnTo>
                    <a:pt x="1183120" y="5552440"/>
                  </a:lnTo>
                  <a:lnTo>
                    <a:pt x="1198669" y="4930140"/>
                  </a:lnTo>
                  <a:lnTo>
                    <a:pt x="220510" y="4716780"/>
                  </a:lnTo>
                  <a:close/>
                </a:path>
              </a:pathLst>
            </a:custGeom>
            <a:blipFill>
              <a:blip r:embed="rId7"/>
              <a:stretch>
                <a:fillRect l="-13472" r="-13472"/>
              </a:stretch>
            </a:blipFill>
          </p:spPr>
        </p:sp>
      </p:grpSp>
      <p:sp>
        <p:nvSpPr>
          <p:cNvPr id="8" name="Freeform 8"/>
          <p:cNvSpPr/>
          <p:nvPr/>
        </p:nvSpPr>
        <p:spPr>
          <a:xfrm>
            <a:off x="14790376" y="4885980"/>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9" name="Group 9"/>
          <p:cNvGrpSpPr/>
          <p:nvPr/>
        </p:nvGrpSpPr>
        <p:grpSpPr>
          <a:xfrm>
            <a:off x="1670617" y="1522026"/>
            <a:ext cx="2218241" cy="103605"/>
            <a:chOff x="0" y="0"/>
            <a:chExt cx="3017460" cy="140934"/>
          </a:xfrm>
        </p:grpSpPr>
        <p:sp>
          <p:nvSpPr>
            <p:cNvPr id="10" name="Freeform 10"/>
            <p:cNvSpPr/>
            <p:nvPr/>
          </p:nvSpPr>
          <p:spPr>
            <a:xfrm>
              <a:off x="0" y="0"/>
              <a:ext cx="3017460" cy="140934"/>
            </a:xfrm>
            <a:custGeom>
              <a:avLst/>
              <a:gdLst/>
              <a:ahLst/>
              <a:cxnLst/>
              <a:rect l="l" t="t" r="r" b="b"/>
              <a:pathLst>
                <a:path w="3017460" h="140934">
                  <a:moveTo>
                    <a:pt x="0" y="0"/>
                  </a:moveTo>
                  <a:lnTo>
                    <a:pt x="3017460" y="0"/>
                  </a:lnTo>
                  <a:lnTo>
                    <a:pt x="3017460" y="140934"/>
                  </a:lnTo>
                  <a:lnTo>
                    <a:pt x="0" y="140934"/>
                  </a:lnTo>
                  <a:close/>
                </a:path>
              </a:pathLst>
            </a:custGeom>
            <a:gradFill rotWithShape="1">
              <a:gsLst>
                <a:gs pos="0">
                  <a:srgbClr val="FF0000">
                    <a:alpha val="100000"/>
                  </a:srgbClr>
                </a:gs>
                <a:gs pos="100000">
                  <a:srgbClr val="5E0000">
                    <a:alpha val="100000"/>
                  </a:srgbClr>
                </a:gs>
              </a:gsLst>
              <a:lin ang="2700000"/>
            </a:gradFill>
          </p:spPr>
        </p:sp>
        <p:sp>
          <p:nvSpPr>
            <p:cNvPr id="11" name="TextBox 11"/>
            <p:cNvSpPr txBox="1"/>
            <p:nvPr/>
          </p:nvSpPr>
          <p:spPr>
            <a:xfrm>
              <a:off x="0" y="-38100"/>
              <a:ext cx="3017460" cy="17903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450320" y="1701831"/>
            <a:ext cx="7835775" cy="1189920"/>
          </a:xfrm>
          <a:prstGeom prst="rect">
            <a:avLst/>
          </a:prstGeom>
        </p:spPr>
        <p:txBody>
          <a:bodyPr lIns="0" tIns="0" rIns="0" bIns="0" rtlCol="0" anchor="t">
            <a:spAutoFit/>
          </a:bodyPr>
          <a:lstStyle/>
          <a:p>
            <a:pPr algn="l">
              <a:lnSpc>
                <a:spcPts val="9011"/>
              </a:lnSpc>
            </a:pPr>
            <a:r>
              <a:rPr lang="en-US" sz="8267" b="1">
                <a:solidFill>
                  <a:srgbClr val="FFFFFF"/>
                </a:solidFill>
                <a:latin typeface="Bebas Neue Bold"/>
                <a:ea typeface="Bebas Neue Bold"/>
                <a:cs typeface="Bebas Neue Bold"/>
                <a:sym typeface="Bebas Neue Bold"/>
              </a:rPr>
              <a:t> SYSTEM  ARCHITECTURE</a:t>
            </a:r>
          </a:p>
        </p:txBody>
      </p:sp>
      <p:sp>
        <p:nvSpPr>
          <p:cNvPr id="13" name="TextBox 13"/>
          <p:cNvSpPr txBox="1"/>
          <p:nvPr/>
        </p:nvSpPr>
        <p:spPr>
          <a:xfrm>
            <a:off x="1450320" y="2822310"/>
            <a:ext cx="7185006" cy="1519134"/>
          </a:xfrm>
          <a:prstGeom prst="rect">
            <a:avLst/>
          </a:prstGeom>
        </p:spPr>
        <p:txBody>
          <a:bodyPr lIns="0" tIns="0" rIns="0" bIns="0" rtlCol="0" anchor="t">
            <a:spAutoFit/>
          </a:bodyPr>
          <a:lstStyle/>
          <a:p>
            <a:pPr marL="524203" lvl="1" indent="-262101" algn="l">
              <a:lnSpc>
                <a:spcPts val="3399"/>
              </a:lnSpc>
              <a:buFont typeface="Arial"/>
              <a:buChar char="•"/>
            </a:pPr>
            <a:r>
              <a:rPr lang="en-US" sz="2427">
                <a:solidFill>
                  <a:srgbClr val="FFFFFF"/>
                </a:solidFill>
                <a:latin typeface="Open Sans"/>
                <a:ea typeface="Open Sans"/>
                <a:cs typeface="Open Sans"/>
                <a:sym typeface="Open Sans"/>
              </a:rPr>
              <a:t>Our system architecture is designed for efficiency and modularity. It has two core components. </a:t>
            </a:r>
          </a:p>
          <a:p>
            <a:pPr algn="l">
              <a:lnSpc>
                <a:spcPts val="1996"/>
              </a:lnSpc>
            </a:pPr>
            <a:endParaRPr lang="en-US" sz="2427">
              <a:solidFill>
                <a:srgbClr val="FFFFFF"/>
              </a:solidFill>
              <a:latin typeface="Open Sans"/>
              <a:ea typeface="Open Sans"/>
              <a:cs typeface="Open Sans"/>
              <a:sym typeface="Open Sans"/>
            </a:endParaRPr>
          </a:p>
        </p:txBody>
      </p:sp>
      <p:sp>
        <p:nvSpPr>
          <p:cNvPr id="14" name="TextBox 14"/>
          <p:cNvSpPr txBox="1"/>
          <p:nvPr/>
        </p:nvSpPr>
        <p:spPr>
          <a:xfrm>
            <a:off x="1670617" y="6380359"/>
            <a:ext cx="8672402" cy="1351478"/>
          </a:xfrm>
          <a:prstGeom prst="rect">
            <a:avLst/>
          </a:prstGeom>
        </p:spPr>
        <p:txBody>
          <a:bodyPr lIns="0" tIns="0" rIns="0" bIns="0" rtlCol="0" anchor="t">
            <a:spAutoFit/>
          </a:bodyPr>
          <a:lstStyle/>
          <a:p>
            <a:pPr algn="l">
              <a:lnSpc>
                <a:spcPts val="3615"/>
              </a:lnSpc>
            </a:pPr>
            <a:r>
              <a:rPr lang="en-US" sz="2582">
                <a:solidFill>
                  <a:srgbClr val="FFFFFF"/>
                </a:solidFill>
                <a:latin typeface="Open Sans"/>
                <a:ea typeface="Open Sans"/>
                <a:cs typeface="Open Sans"/>
                <a:sym typeface="Open Sans"/>
              </a:rPr>
              <a:t>Email → Preprocessing → Bloom Filter (probabilistic check) → Red-Black Tree (confirmation) → Classification (Spam/Not Spam)</a:t>
            </a:r>
          </a:p>
        </p:txBody>
      </p:sp>
      <p:sp>
        <p:nvSpPr>
          <p:cNvPr id="15" name="TextBox 15"/>
          <p:cNvSpPr txBox="1"/>
          <p:nvPr/>
        </p:nvSpPr>
        <p:spPr>
          <a:xfrm>
            <a:off x="1028700" y="456565"/>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6" name="Freeform 16"/>
          <p:cNvSpPr/>
          <p:nvPr/>
        </p:nvSpPr>
        <p:spPr>
          <a:xfrm>
            <a:off x="8948594" y="905253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sp>
        <p:nvSpPr>
          <p:cNvPr id="17" name="Freeform 17"/>
          <p:cNvSpPr/>
          <p:nvPr/>
        </p:nvSpPr>
        <p:spPr>
          <a:xfrm>
            <a:off x="8948594" y="-1006421"/>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18" name="Group 18"/>
          <p:cNvGrpSpPr/>
          <p:nvPr/>
        </p:nvGrpSpPr>
        <p:grpSpPr>
          <a:xfrm>
            <a:off x="1631517" y="4341443"/>
            <a:ext cx="7473383" cy="1089073"/>
            <a:chOff x="0" y="0"/>
            <a:chExt cx="9964510" cy="1452098"/>
          </a:xfrm>
        </p:grpSpPr>
        <p:grpSp>
          <p:nvGrpSpPr>
            <p:cNvPr id="19" name="Group 19"/>
            <p:cNvGrpSpPr/>
            <p:nvPr/>
          </p:nvGrpSpPr>
          <p:grpSpPr>
            <a:xfrm>
              <a:off x="0" y="0"/>
              <a:ext cx="562493" cy="589860"/>
              <a:chOff x="0" y="0"/>
              <a:chExt cx="573669" cy="601580"/>
            </a:xfrm>
          </p:grpSpPr>
          <p:sp>
            <p:nvSpPr>
              <p:cNvPr id="20" name="Freeform 20"/>
              <p:cNvSpPr/>
              <p:nvPr/>
            </p:nvSpPr>
            <p:spPr>
              <a:xfrm>
                <a:off x="0" y="0"/>
                <a:ext cx="573669" cy="601580"/>
              </a:xfrm>
              <a:custGeom>
                <a:avLst/>
                <a:gdLst/>
                <a:ahLst/>
                <a:cxnLst/>
                <a:rect l="l" t="t" r="r" b="b"/>
                <a:pathLst>
                  <a:path w="573669" h="601580">
                    <a:moveTo>
                      <a:pt x="0" y="0"/>
                    </a:moveTo>
                    <a:lnTo>
                      <a:pt x="573669" y="0"/>
                    </a:lnTo>
                    <a:lnTo>
                      <a:pt x="573669" y="601580"/>
                    </a:lnTo>
                    <a:lnTo>
                      <a:pt x="0" y="601580"/>
                    </a:lnTo>
                    <a:close/>
                  </a:path>
                </a:pathLst>
              </a:custGeom>
              <a:gradFill rotWithShape="1">
                <a:gsLst>
                  <a:gs pos="0">
                    <a:srgbClr val="FF0000">
                      <a:alpha val="100000"/>
                    </a:srgbClr>
                  </a:gs>
                  <a:gs pos="100000">
                    <a:srgbClr val="5E0000">
                      <a:alpha val="100000"/>
                    </a:srgbClr>
                  </a:gs>
                </a:gsLst>
                <a:lin ang="2700000"/>
              </a:gradFill>
            </p:spPr>
          </p:sp>
          <p:sp>
            <p:nvSpPr>
              <p:cNvPr id="21" name="TextBox 21"/>
              <p:cNvSpPr txBox="1"/>
              <p:nvPr/>
            </p:nvSpPr>
            <p:spPr>
              <a:xfrm>
                <a:off x="0" y="-38100"/>
                <a:ext cx="573669" cy="63968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729754" y="5779"/>
              <a:ext cx="8400733" cy="1446319"/>
            </a:xfrm>
            <a:prstGeom prst="rect">
              <a:avLst/>
            </a:prstGeom>
          </p:spPr>
          <p:txBody>
            <a:bodyPr lIns="0" tIns="0" rIns="0" bIns="0" rtlCol="0" anchor="t">
              <a:spAutoFit/>
            </a:bodyPr>
            <a:lstStyle/>
            <a:p>
              <a:pPr algn="ctr">
                <a:lnSpc>
                  <a:spcPts val="3499"/>
                </a:lnSpc>
                <a:spcBef>
                  <a:spcPct val="0"/>
                </a:spcBef>
              </a:pPr>
              <a:r>
                <a:rPr lang="en-US" sz="2499" dirty="0">
                  <a:solidFill>
                    <a:srgbClr val="FFFFFF"/>
                  </a:solidFill>
                  <a:latin typeface="Canva Sans"/>
                  <a:ea typeface="Canva Sans"/>
                  <a:cs typeface="Canva Sans"/>
                  <a:sym typeface="Canva Sans"/>
                </a:rPr>
                <a:t>Bloom Filter module for content analysis </a:t>
              </a:r>
            </a:p>
            <a:p>
              <a:pPr algn="ctr">
                <a:lnSpc>
                  <a:spcPts val="2659"/>
                </a:lnSpc>
                <a:spcBef>
                  <a:spcPct val="0"/>
                </a:spcBef>
              </a:pPr>
              <a:r>
                <a:rPr lang="en-US" sz="1899" dirty="0">
                  <a:solidFill>
                    <a:srgbClr val="FFFFFF"/>
                  </a:solidFill>
                  <a:latin typeface="Canva Sans"/>
                  <a:ea typeface="Canva Sans"/>
                  <a:cs typeface="Canva Sans"/>
                  <a:sym typeface="Canva Sans"/>
                </a:rPr>
                <a:t>.</a:t>
              </a:r>
            </a:p>
            <a:p>
              <a:pPr algn="ctr">
                <a:lnSpc>
                  <a:spcPts val="2659"/>
                </a:lnSpc>
                <a:spcBef>
                  <a:spcPct val="0"/>
                </a:spcBef>
              </a:pPr>
              <a:endParaRPr lang="en-US" sz="1899" dirty="0">
                <a:solidFill>
                  <a:srgbClr val="FFFFFF"/>
                </a:solidFill>
                <a:latin typeface="Canva Sans"/>
                <a:ea typeface="Canva Sans"/>
                <a:cs typeface="Canva Sans"/>
                <a:sym typeface="Canva Sans"/>
              </a:endParaRPr>
            </a:p>
          </p:txBody>
        </p:sp>
        <p:grpSp>
          <p:nvGrpSpPr>
            <p:cNvPr id="23" name="Group 23"/>
            <p:cNvGrpSpPr/>
            <p:nvPr/>
          </p:nvGrpSpPr>
          <p:grpSpPr>
            <a:xfrm>
              <a:off x="0" y="862238"/>
              <a:ext cx="562493" cy="589860"/>
              <a:chOff x="0" y="0"/>
              <a:chExt cx="573669" cy="601580"/>
            </a:xfrm>
          </p:grpSpPr>
          <p:sp>
            <p:nvSpPr>
              <p:cNvPr id="24" name="Freeform 24"/>
              <p:cNvSpPr/>
              <p:nvPr/>
            </p:nvSpPr>
            <p:spPr>
              <a:xfrm>
                <a:off x="0" y="0"/>
                <a:ext cx="573669" cy="601580"/>
              </a:xfrm>
              <a:custGeom>
                <a:avLst/>
                <a:gdLst/>
                <a:ahLst/>
                <a:cxnLst/>
                <a:rect l="l" t="t" r="r" b="b"/>
                <a:pathLst>
                  <a:path w="573669" h="601580">
                    <a:moveTo>
                      <a:pt x="0" y="0"/>
                    </a:moveTo>
                    <a:lnTo>
                      <a:pt x="573669" y="0"/>
                    </a:lnTo>
                    <a:lnTo>
                      <a:pt x="573669" y="601580"/>
                    </a:lnTo>
                    <a:lnTo>
                      <a:pt x="0" y="601580"/>
                    </a:lnTo>
                    <a:close/>
                  </a:path>
                </a:pathLst>
              </a:custGeom>
              <a:gradFill rotWithShape="1">
                <a:gsLst>
                  <a:gs pos="0">
                    <a:srgbClr val="FF0000">
                      <a:alpha val="100000"/>
                    </a:srgbClr>
                  </a:gs>
                  <a:gs pos="100000">
                    <a:srgbClr val="5E0000">
                      <a:alpha val="100000"/>
                    </a:srgbClr>
                  </a:gs>
                </a:gsLst>
                <a:lin ang="2700000"/>
              </a:gradFill>
            </p:spPr>
          </p:sp>
          <p:sp>
            <p:nvSpPr>
              <p:cNvPr id="25" name="TextBox 25"/>
              <p:cNvSpPr txBox="1"/>
              <p:nvPr/>
            </p:nvSpPr>
            <p:spPr>
              <a:xfrm>
                <a:off x="0" y="-38100"/>
                <a:ext cx="573669" cy="63968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801142" y="859776"/>
              <a:ext cx="9163368" cy="547159"/>
            </a:xfrm>
            <a:prstGeom prst="rect">
              <a:avLst/>
            </a:prstGeom>
          </p:spPr>
          <p:txBody>
            <a:bodyPr lIns="0" tIns="0" rIns="0" bIns="0" rtlCol="0" anchor="t">
              <a:spAutoFit/>
            </a:bodyPr>
            <a:lstStyle/>
            <a:p>
              <a:pPr algn="ctr">
                <a:lnSpc>
                  <a:spcPts val="3499"/>
                </a:lnSpc>
                <a:spcBef>
                  <a:spcPct val="0"/>
                </a:spcBef>
              </a:pPr>
              <a:r>
                <a:rPr lang="en-US" sz="2499" dirty="0">
                  <a:solidFill>
                    <a:srgbClr val="FFFFFF"/>
                  </a:solidFill>
                  <a:latin typeface="Canva Sans"/>
                  <a:ea typeface="Canva Sans"/>
                  <a:cs typeface="Canva Sans"/>
                  <a:sym typeface="Canva Sans"/>
                </a:rPr>
                <a:t>Red-Black Tree module for sender reputation</a:t>
              </a:r>
            </a:p>
          </p:txBody>
        </p:sp>
        <p:sp>
          <p:nvSpPr>
            <p:cNvPr id="27" name="TextBox 27"/>
            <p:cNvSpPr txBox="1"/>
            <p:nvPr/>
          </p:nvSpPr>
          <p:spPr>
            <a:xfrm>
              <a:off x="0" y="175051"/>
              <a:ext cx="454264" cy="257892"/>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01</a:t>
              </a:r>
            </a:p>
          </p:txBody>
        </p:sp>
        <p:sp>
          <p:nvSpPr>
            <p:cNvPr id="28" name="TextBox 28"/>
            <p:cNvSpPr txBox="1"/>
            <p:nvPr/>
          </p:nvSpPr>
          <p:spPr>
            <a:xfrm>
              <a:off x="0" y="1018697"/>
              <a:ext cx="454264" cy="257892"/>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02</a:t>
              </a:r>
            </a:p>
          </p:txBody>
        </p:sp>
      </p:grpSp>
      <p:grpSp>
        <p:nvGrpSpPr>
          <p:cNvPr id="29" name="Group 29"/>
          <p:cNvGrpSpPr/>
          <p:nvPr/>
        </p:nvGrpSpPr>
        <p:grpSpPr>
          <a:xfrm>
            <a:off x="17653884" y="9258300"/>
            <a:ext cx="634116" cy="597518"/>
            <a:chOff x="0" y="0"/>
            <a:chExt cx="862585" cy="812800"/>
          </a:xfrm>
        </p:grpSpPr>
        <p:sp>
          <p:nvSpPr>
            <p:cNvPr id="30" name="Freeform 30"/>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31" name="TextBox 31"/>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7813983" y="9448474"/>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grpSp>
        <p:nvGrpSpPr>
          <p:cNvPr id="6" name="Group 6"/>
          <p:cNvGrpSpPr/>
          <p:nvPr/>
        </p:nvGrpSpPr>
        <p:grpSpPr>
          <a:xfrm>
            <a:off x="7706967" y="1992626"/>
            <a:ext cx="12017523" cy="4114800"/>
            <a:chOff x="0" y="0"/>
            <a:chExt cx="6350000" cy="2174240"/>
          </a:xfrm>
        </p:grpSpPr>
        <p:sp>
          <p:nvSpPr>
            <p:cNvPr id="7" name="Freeform 7"/>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blipFill>
              <a:blip r:embed="rId7"/>
              <a:stretch>
                <a:fillRect t="-96028" b="-96028"/>
              </a:stretch>
            </a:blipFill>
          </p:spPr>
        </p:sp>
      </p:grpSp>
      <p:sp>
        <p:nvSpPr>
          <p:cNvPr id="8" name="Freeform 8"/>
          <p:cNvSpPr/>
          <p:nvPr/>
        </p:nvSpPr>
        <p:spPr>
          <a:xfrm>
            <a:off x="15970591" y="3909038"/>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sp>
        <p:nvSpPr>
          <p:cNvPr id="9" name="Freeform 9"/>
          <p:cNvSpPr/>
          <p:nvPr/>
        </p:nvSpPr>
        <p:spPr>
          <a:xfrm>
            <a:off x="6141034" y="2484093"/>
            <a:ext cx="1565933" cy="1565933"/>
          </a:xfrm>
          <a:custGeom>
            <a:avLst/>
            <a:gdLst/>
            <a:ahLst/>
            <a:cxnLst/>
            <a:rect l="l" t="t" r="r" b="b"/>
            <a:pathLst>
              <a:path w="1565933" h="1565933">
                <a:moveTo>
                  <a:pt x="0" y="0"/>
                </a:moveTo>
                <a:lnTo>
                  <a:pt x="1565933" y="0"/>
                </a:lnTo>
                <a:lnTo>
                  <a:pt x="1565933" y="1565933"/>
                </a:lnTo>
                <a:lnTo>
                  <a:pt x="0" y="1565933"/>
                </a:lnTo>
                <a:lnTo>
                  <a:pt x="0" y="0"/>
                </a:lnTo>
                <a:close/>
              </a:path>
            </a:pathLst>
          </a:custGeom>
          <a:blipFill>
            <a:blip r:embed="rId2"/>
            <a:stretch>
              <a:fillRect/>
            </a:stretch>
          </a:blipFill>
        </p:spPr>
      </p:sp>
      <p:sp>
        <p:nvSpPr>
          <p:cNvPr id="10" name="TextBox 10"/>
          <p:cNvSpPr txBox="1"/>
          <p:nvPr/>
        </p:nvSpPr>
        <p:spPr>
          <a:xfrm>
            <a:off x="1861798" y="2053880"/>
            <a:ext cx="6182820" cy="1088739"/>
          </a:xfrm>
          <a:prstGeom prst="rect">
            <a:avLst/>
          </a:prstGeom>
        </p:spPr>
        <p:txBody>
          <a:bodyPr lIns="0" tIns="0" rIns="0" bIns="0" rtlCol="0" anchor="t">
            <a:spAutoFit/>
          </a:bodyPr>
          <a:lstStyle/>
          <a:p>
            <a:pPr algn="l">
              <a:lnSpc>
                <a:spcPts val="8237"/>
              </a:lnSpc>
            </a:pPr>
            <a:r>
              <a:rPr lang="en-US" sz="7557" b="1">
                <a:solidFill>
                  <a:srgbClr val="FFFFFF"/>
                </a:solidFill>
                <a:latin typeface="Bebas Neue Bold"/>
                <a:ea typeface="Bebas Neue Bold"/>
                <a:cs typeface="Bebas Neue Bold"/>
                <a:sym typeface="Bebas Neue Bold"/>
              </a:rPr>
              <a:t>BLOOM FILTER CORE</a:t>
            </a:r>
          </a:p>
        </p:txBody>
      </p:sp>
      <p:grpSp>
        <p:nvGrpSpPr>
          <p:cNvPr id="11" name="Group 11"/>
          <p:cNvGrpSpPr/>
          <p:nvPr/>
        </p:nvGrpSpPr>
        <p:grpSpPr>
          <a:xfrm>
            <a:off x="1861798" y="1862202"/>
            <a:ext cx="3091410" cy="125003"/>
            <a:chOff x="0" y="0"/>
            <a:chExt cx="4205227" cy="170041"/>
          </a:xfrm>
        </p:grpSpPr>
        <p:sp>
          <p:nvSpPr>
            <p:cNvPr id="12" name="Freeform 12"/>
            <p:cNvSpPr/>
            <p:nvPr/>
          </p:nvSpPr>
          <p:spPr>
            <a:xfrm>
              <a:off x="0" y="0"/>
              <a:ext cx="4205227" cy="170041"/>
            </a:xfrm>
            <a:custGeom>
              <a:avLst/>
              <a:gdLst/>
              <a:ahLst/>
              <a:cxnLst/>
              <a:rect l="l" t="t" r="r" b="b"/>
              <a:pathLst>
                <a:path w="4205227" h="170041">
                  <a:moveTo>
                    <a:pt x="0" y="0"/>
                  </a:moveTo>
                  <a:lnTo>
                    <a:pt x="4205227" y="0"/>
                  </a:lnTo>
                  <a:lnTo>
                    <a:pt x="4205227" y="170041"/>
                  </a:lnTo>
                  <a:lnTo>
                    <a:pt x="0" y="170041"/>
                  </a:lnTo>
                  <a:close/>
                </a:path>
              </a:pathLst>
            </a:custGeom>
            <a:gradFill rotWithShape="1">
              <a:gsLst>
                <a:gs pos="0">
                  <a:srgbClr val="FF0000">
                    <a:alpha val="100000"/>
                  </a:srgbClr>
                </a:gs>
                <a:gs pos="100000">
                  <a:srgbClr val="5E0000">
                    <a:alpha val="100000"/>
                  </a:srgbClr>
                </a:gs>
              </a:gsLst>
              <a:lin ang="2700000"/>
            </a:gradFill>
          </p:spPr>
        </p:sp>
        <p:sp>
          <p:nvSpPr>
            <p:cNvPr id="13" name="TextBox 13"/>
            <p:cNvSpPr txBox="1"/>
            <p:nvPr/>
          </p:nvSpPr>
          <p:spPr>
            <a:xfrm>
              <a:off x="0" y="-38100"/>
              <a:ext cx="4205227" cy="20814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861798" y="4888418"/>
            <a:ext cx="15954735" cy="3806254"/>
          </a:xfrm>
          <a:prstGeom prst="rect">
            <a:avLst/>
          </a:prstGeom>
        </p:spPr>
        <p:txBody>
          <a:bodyPr lIns="0" tIns="0" rIns="0" bIns="0" rtlCol="0" anchor="t">
            <a:spAutoFit/>
          </a:bodyPr>
          <a:lstStyle/>
          <a:p>
            <a:pPr algn="l">
              <a:lnSpc>
                <a:spcPts val="4060"/>
              </a:lnSpc>
            </a:pPr>
            <a:r>
              <a:rPr lang="en-US" sz="2900">
                <a:solidFill>
                  <a:srgbClr val="FFFFFF"/>
                </a:solidFill>
                <a:latin typeface="Open Sans"/>
                <a:ea typeface="Open Sans"/>
                <a:cs typeface="Open Sans"/>
                <a:sym typeface="Open Sans"/>
              </a:rPr>
              <a:t>I focused on the mathematical </a:t>
            </a:r>
          </a:p>
          <a:p>
            <a:pPr algn="l">
              <a:lnSpc>
                <a:spcPts val="4060"/>
              </a:lnSpc>
            </a:pPr>
            <a:r>
              <a:rPr lang="en-US" sz="2900">
                <a:solidFill>
                  <a:srgbClr val="FFFFFF"/>
                </a:solidFill>
                <a:latin typeface="Open Sans"/>
                <a:ea typeface="Open Sans"/>
                <a:cs typeface="Open Sans"/>
                <a:sym typeface="Open Sans"/>
              </a:rPr>
              <a:t>foundation, implementing functions </a:t>
            </a:r>
          </a:p>
          <a:p>
            <a:pPr algn="l">
              <a:lnSpc>
                <a:spcPts val="4060"/>
              </a:lnSpc>
            </a:pPr>
            <a:r>
              <a:rPr lang="en-US" sz="2900">
                <a:solidFill>
                  <a:srgbClr val="FFFFFF"/>
                </a:solidFill>
                <a:latin typeface="Open Sans"/>
                <a:ea typeface="Open Sans"/>
                <a:cs typeface="Open Sans"/>
                <a:sym typeface="Open Sans"/>
              </a:rPr>
              <a:t>to calculate the </a:t>
            </a:r>
            <a:r>
              <a:rPr lang="en-US" sz="2900" b="1">
                <a:solidFill>
                  <a:srgbClr val="FFFFFF"/>
                </a:solidFill>
                <a:latin typeface="Open Sans Bold"/>
                <a:ea typeface="Open Sans Bold"/>
                <a:cs typeface="Open Sans Bold"/>
                <a:sym typeface="Open Sans Bold"/>
              </a:rPr>
              <a:t>optimal bit array size</a:t>
            </a:r>
          </a:p>
          <a:p>
            <a:pPr algn="l">
              <a:lnSpc>
                <a:spcPts val="4060"/>
              </a:lnSpc>
            </a:pPr>
            <a:r>
              <a:rPr lang="en-US" sz="2900" b="1">
                <a:solidFill>
                  <a:srgbClr val="FFFFFF"/>
                </a:solidFill>
                <a:latin typeface="Open Sans Bold"/>
                <a:ea typeface="Open Sans Bold"/>
                <a:cs typeface="Open Sans Bold"/>
                <a:sym typeface="Open Sans Bold"/>
              </a:rPr>
              <a:t>and number of hash functions</a:t>
            </a:r>
            <a:r>
              <a:rPr lang="en-US" sz="2900">
                <a:solidFill>
                  <a:srgbClr val="FFFFFF"/>
                </a:solidFill>
                <a:latin typeface="Open Sans"/>
                <a:ea typeface="Open Sans"/>
                <a:cs typeface="Open Sans"/>
                <a:sym typeface="Open Sans"/>
              </a:rPr>
              <a:t> based on a desired false-positive rate. I also implemented four distinct hash functions to minimize collisions. The final BloomFilter class provides the essential add() and contains() methods that serve as the foundation for our keyword detection."</a:t>
            </a:r>
          </a:p>
          <a:p>
            <a:pPr algn="l">
              <a:lnSpc>
                <a:spcPts val="1602"/>
              </a:lnSpc>
              <a:spcBef>
                <a:spcPct val="0"/>
              </a:spcBef>
            </a:pPr>
            <a:endParaRPr lang="en-US" sz="2900">
              <a:solidFill>
                <a:srgbClr val="FFFFFF"/>
              </a:solidFill>
              <a:latin typeface="Open Sans"/>
              <a:ea typeface="Open Sans"/>
              <a:cs typeface="Open Sans"/>
              <a:sym typeface="Open Sans"/>
            </a:endParaRPr>
          </a:p>
        </p:txBody>
      </p:sp>
      <p:sp>
        <p:nvSpPr>
          <p:cNvPr id="15" name="TextBox 15"/>
          <p:cNvSpPr txBox="1"/>
          <p:nvPr/>
        </p:nvSpPr>
        <p:spPr>
          <a:xfrm>
            <a:off x="1861798" y="3126769"/>
            <a:ext cx="6182820" cy="1516912"/>
          </a:xfrm>
          <a:prstGeom prst="rect">
            <a:avLst/>
          </a:prstGeom>
        </p:spPr>
        <p:txBody>
          <a:bodyPr lIns="0" tIns="0" rIns="0" bIns="0" rtlCol="0" anchor="t">
            <a:spAutoFit/>
          </a:bodyPr>
          <a:lstStyle/>
          <a:p>
            <a:pPr algn="l">
              <a:lnSpc>
                <a:spcPts val="4065"/>
              </a:lnSpc>
              <a:spcBef>
                <a:spcPct val="0"/>
              </a:spcBef>
            </a:pPr>
            <a:r>
              <a:rPr lang="en-US" sz="2904">
                <a:solidFill>
                  <a:srgbClr val="FFFFFF"/>
                </a:solidFill>
                <a:latin typeface="Open Sans"/>
                <a:ea typeface="Open Sans"/>
                <a:cs typeface="Open Sans"/>
                <a:sym typeface="Open Sans"/>
              </a:rPr>
              <a:t>My primary contribution was implementing the core </a:t>
            </a:r>
            <a:r>
              <a:rPr lang="en-US" sz="2904" b="1">
                <a:solidFill>
                  <a:srgbClr val="FFFFFF"/>
                </a:solidFill>
                <a:latin typeface="Open Sans Bold"/>
                <a:ea typeface="Open Sans Bold"/>
                <a:cs typeface="Open Sans Bold"/>
                <a:sym typeface="Open Sans Bold"/>
              </a:rPr>
              <a:t>Bloom Filter</a:t>
            </a:r>
            <a:r>
              <a:rPr lang="en-US" sz="2904">
                <a:solidFill>
                  <a:srgbClr val="FFFFFF"/>
                </a:solidFill>
                <a:latin typeface="Open Sans"/>
                <a:ea typeface="Open Sans"/>
                <a:cs typeface="Open Sans"/>
                <a:sym typeface="Open Sans"/>
              </a:rPr>
              <a:t> data structure.</a:t>
            </a:r>
          </a:p>
        </p:txBody>
      </p:sp>
      <p:sp>
        <p:nvSpPr>
          <p:cNvPr id="16" name="TextBox 16"/>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7" name="Group 17"/>
          <p:cNvGrpSpPr/>
          <p:nvPr/>
        </p:nvGrpSpPr>
        <p:grpSpPr>
          <a:xfrm>
            <a:off x="17653884" y="9261701"/>
            <a:ext cx="634116" cy="597518"/>
            <a:chOff x="0" y="0"/>
            <a:chExt cx="862585" cy="812800"/>
          </a:xfrm>
        </p:grpSpPr>
        <p:sp>
          <p:nvSpPr>
            <p:cNvPr id="18" name="Freeform 18"/>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9" name="TextBox 19"/>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7813983" y="9451875"/>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15970591" y="3909038"/>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2"/>
            <a:stretch>
              <a:fillRect/>
            </a:stretch>
          </a:blipFill>
        </p:spPr>
      </p:sp>
      <p:grpSp>
        <p:nvGrpSpPr>
          <p:cNvPr id="7" name="Group 7"/>
          <p:cNvGrpSpPr/>
          <p:nvPr/>
        </p:nvGrpSpPr>
        <p:grpSpPr>
          <a:xfrm rot="-5400000">
            <a:off x="-335371" y="7579375"/>
            <a:ext cx="3091410" cy="147513"/>
            <a:chOff x="0" y="0"/>
            <a:chExt cx="4205227" cy="200661"/>
          </a:xfrm>
        </p:grpSpPr>
        <p:sp>
          <p:nvSpPr>
            <p:cNvPr id="8" name="Freeform 8"/>
            <p:cNvSpPr/>
            <p:nvPr/>
          </p:nvSpPr>
          <p:spPr>
            <a:xfrm>
              <a:off x="0" y="0"/>
              <a:ext cx="4205227" cy="200661"/>
            </a:xfrm>
            <a:custGeom>
              <a:avLst/>
              <a:gdLst/>
              <a:ahLst/>
              <a:cxnLst/>
              <a:rect l="l" t="t" r="r" b="b"/>
              <a:pathLst>
                <a:path w="4205227" h="200661">
                  <a:moveTo>
                    <a:pt x="0" y="0"/>
                  </a:moveTo>
                  <a:lnTo>
                    <a:pt x="4205227" y="0"/>
                  </a:lnTo>
                  <a:lnTo>
                    <a:pt x="4205227" y="200661"/>
                  </a:lnTo>
                  <a:lnTo>
                    <a:pt x="0" y="200661"/>
                  </a:lnTo>
                  <a:close/>
                </a:path>
              </a:pathLst>
            </a:custGeom>
            <a:gradFill rotWithShape="1">
              <a:gsLst>
                <a:gs pos="0">
                  <a:srgbClr val="FF0000">
                    <a:alpha val="100000"/>
                  </a:srgbClr>
                </a:gs>
                <a:gs pos="100000">
                  <a:srgbClr val="5E0000">
                    <a:alpha val="100000"/>
                  </a:srgbClr>
                </a:gs>
              </a:gsLst>
              <a:lin ang="2700000"/>
            </a:gradFill>
          </p:spPr>
        </p:sp>
        <p:sp>
          <p:nvSpPr>
            <p:cNvPr id="9" name="TextBox 9"/>
            <p:cNvSpPr txBox="1"/>
            <p:nvPr/>
          </p:nvSpPr>
          <p:spPr>
            <a:xfrm>
              <a:off x="0" y="-38100"/>
              <a:ext cx="4205227" cy="23876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84091" y="3547136"/>
            <a:ext cx="2473139" cy="5711164"/>
            <a:chOff x="0" y="0"/>
            <a:chExt cx="3297519" cy="7614886"/>
          </a:xfrm>
        </p:grpSpPr>
        <p:sp>
          <p:nvSpPr>
            <p:cNvPr id="11" name="Freeform 11"/>
            <p:cNvSpPr/>
            <p:nvPr/>
          </p:nvSpPr>
          <p:spPr>
            <a:xfrm>
              <a:off x="784041" y="2128486"/>
              <a:ext cx="2087911" cy="2087911"/>
            </a:xfrm>
            <a:custGeom>
              <a:avLst/>
              <a:gdLst/>
              <a:ahLst/>
              <a:cxnLst/>
              <a:rect l="l" t="t" r="r" b="b"/>
              <a:pathLst>
                <a:path w="2087911" h="2087911">
                  <a:moveTo>
                    <a:pt x="0" y="0"/>
                  </a:moveTo>
                  <a:lnTo>
                    <a:pt x="2087911" y="0"/>
                  </a:lnTo>
                  <a:lnTo>
                    <a:pt x="2087911" y="2087911"/>
                  </a:lnTo>
                  <a:lnTo>
                    <a:pt x="0" y="2087911"/>
                  </a:lnTo>
                  <a:lnTo>
                    <a:pt x="0" y="0"/>
                  </a:lnTo>
                  <a:close/>
                </a:path>
              </a:pathLst>
            </a:custGeom>
            <a:blipFill>
              <a:blip r:embed="rId2"/>
              <a:stretch>
                <a:fillRect/>
              </a:stretch>
            </a:blipFill>
          </p:spPr>
        </p:sp>
        <p:sp>
          <p:nvSpPr>
            <p:cNvPr id="12" name="TextBox 12"/>
            <p:cNvSpPr txBox="1"/>
            <p:nvPr/>
          </p:nvSpPr>
          <p:spPr>
            <a:xfrm rot="-5400000">
              <a:off x="-2838976" y="2924700"/>
              <a:ext cx="7589979" cy="1740578"/>
            </a:xfrm>
            <a:prstGeom prst="rect">
              <a:avLst/>
            </a:prstGeom>
          </p:spPr>
          <p:txBody>
            <a:bodyPr lIns="0" tIns="0" rIns="0" bIns="0" rtlCol="0" anchor="t">
              <a:spAutoFit/>
            </a:bodyPr>
            <a:lstStyle/>
            <a:p>
              <a:pPr algn="l">
                <a:lnSpc>
                  <a:spcPts val="9762"/>
                </a:lnSpc>
              </a:pPr>
              <a:r>
                <a:rPr lang="en-US" sz="8956" b="1">
                  <a:solidFill>
                    <a:srgbClr val="FFFFFF"/>
                  </a:solidFill>
                  <a:latin typeface="Bebas Neue Bold"/>
                  <a:ea typeface="Bebas Neue Bold"/>
                  <a:cs typeface="Bebas Neue Bold"/>
                  <a:sym typeface="Bebas Neue Bold"/>
                </a:rPr>
                <a:t>SPAM KEYWORD </a:t>
              </a:r>
            </a:p>
          </p:txBody>
        </p:sp>
        <p:sp>
          <p:nvSpPr>
            <p:cNvPr id="13" name="TextBox 13"/>
            <p:cNvSpPr txBox="1"/>
            <p:nvPr/>
          </p:nvSpPr>
          <p:spPr>
            <a:xfrm rot="-5400000">
              <a:off x="-1367760" y="2949608"/>
              <a:ext cx="7589979" cy="1740578"/>
            </a:xfrm>
            <a:prstGeom prst="rect">
              <a:avLst/>
            </a:prstGeom>
          </p:spPr>
          <p:txBody>
            <a:bodyPr lIns="0" tIns="0" rIns="0" bIns="0" rtlCol="0" anchor="t">
              <a:spAutoFit/>
            </a:bodyPr>
            <a:lstStyle/>
            <a:p>
              <a:pPr algn="l">
                <a:lnSpc>
                  <a:spcPts val="9762"/>
                </a:lnSpc>
              </a:pPr>
              <a:r>
                <a:rPr lang="en-US" sz="8956" b="1">
                  <a:solidFill>
                    <a:srgbClr val="FFFFFF"/>
                  </a:solidFill>
                  <a:latin typeface="Bebas Neue Bold"/>
                  <a:ea typeface="Bebas Neue Bold"/>
                  <a:cs typeface="Bebas Neue Bold"/>
                  <a:sym typeface="Bebas Neue Bold"/>
                </a:rPr>
                <a:t>MANAGER</a:t>
              </a:r>
            </a:p>
          </p:txBody>
        </p:sp>
      </p:grpSp>
      <p:grpSp>
        <p:nvGrpSpPr>
          <p:cNvPr id="14" name="Group 14"/>
          <p:cNvGrpSpPr/>
          <p:nvPr/>
        </p:nvGrpSpPr>
        <p:grpSpPr>
          <a:xfrm>
            <a:off x="2880334" y="971511"/>
            <a:ext cx="3605111" cy="3351540"/>
            <a:chOff x="0" y="0"/>
            <a:chExt cx="7500812" cy="6973231"/>
          </a:xfrm>
        </p:grpSpPr>
        <p:sp>
          <p:nvSpPr>
            <p:cNvPr id="15" name="Freeform 15"/>
            <p:cNvSpPr/>
            <p:nvPr/>
          </p:nvSpPr>
          <p:spPr>
            <a:xfrm>
              <a:off x="0" y="0"/>
              <a:ext cx="7500812" cy="6973231"/>
            </a:xfrm>
            <a:custGeom>
              <a:avLst/>
              <a:gdLst/>
              <a:ahLst/>
              <a:cxnLst/>
              <a:rect l="l" t="t" r="r" b="b"/>
              <a:pathLst>
                <a:path w="7500812" h="6973231">
                  <a:moveTo>
                    <a:pt x="0" y="2355557"/>
                  </a:moveTo>
                  <a:lnTo>
                    <a:pt x="5077713" y="0"/>
                  </a:lnTo>
                  <a:lnTo>
                    <a:pt x="7500812" y="1468563"/>
                  </a:lnTo>
                  <a:lnTo>
                    <a:pt x="7500812" y="6973231"/>
                  </a:lnTo>
                  <a:lnTo>
                    <a:pt x="0" y="6973231"/>
                  </a:lnTo>
                  <a:close/>
                </a:path>
              </a:pathLst>
            </a:custGeom>
            <a:blipFill>
              <a:blip r:embed="rId7"/>
              <a:stretch>
                <a:fillRect t="-3782" b="-3782"/>
              </a:stretch>
            </a:blipFill>
          </p:spPr>
        </p:sp>
      </p:grpSp>
      <p:sp>
        <p:nvSpPr>
          <p:cNvPr id="16" name="TextBox 16"/>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7" name="TextBox 17"/>
          <p:cNvSpPr txBox="1"/>
          <p:nvPr/>
        </p:nvSpPr>
        <p:spPr>
          <a:xfrm>
            <a:off x="6561764" y="1766140"/>
            <a:ext cx="11409178" cy="7432696"/>
          </a:xfrm>
          <a:prstGeom prst="rect">
            <a:avLst/>
          </a:prstGeom>
        </p:spPr>
        <p:txBody>
          <a:bodyPr lIns="0" tIns="0" rIns="0" bIns="0" rtlCol="0" anchor="t">
            <a:spAutoFit/>
          </a:bodyPr>
          <a:lstStyle/>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Integrated Bloom Filter for fast spam detection using </a:t>
            </a:r>
            <a:r>
              <a:rPr lang="en-US" sz="2499" b="1">
                <a:solidFill>
                  <a:srgbClr val="FFFFFF"/>
                </a:solidFill>
                <a:latin typeface="Canva Sans Bold"/>
                <a:ea typeface="Canva Sans Bold"/>
                <a:cs typeface="Canva Sans Bold"/>
                <a:sym typeface="Canva Sans Bold"/>
              </a:rPr>
              <a:t>check_message().</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Supported bulk keyword loading with </a:t>
            </a:r>
            <a:r>
              <a:rPr lang="en-US" sz="2499" b="1">
                <a:solidFill>
                  <a:srgbClr val="FFFFFF"/>
                </a:solidFill>
                <a:latin typeface="Canva Sans Bold"/>
                <a:ea typeface="Canva Sans Bold"/>
                <a:cs typeface="Canva Sans Bold"/>
                <a:sym typeface="Canva Sans Bold"/>
              </a:rPr>
              <a:t>load_from_file()</a:t>
            </a:r>
            <a:r>
              <a:rPr lang="en-US" sz="2499">
                <a:solidFill>
                  <a:srgbClr val="FFFFFF"/>
                </a:solidFill>
                <a:latin typeface="Canva Sans"/>
                <a:ea typeface="Canva Sans"/>
                <a:cs typeface="Canva Sans"/>
                <a:sym typeface="Canva Sans"/>
              </a:rPr>
              <a:t> and </a:t>
            </a:r>
            <a:r>
              <a:rPr lang="en-US" sz="2499" b="1">
                <a:solidFill>
                  <a:srgbClr val="FFFFFF"/>
                </a:solidFill>
                <a:latin typeface="Canva Sans Bold"/>
                <a:ea typeface="Canva Sans Bold"/>
                <a:cs typeface="Canva Sans Bold"/>
                <a:sym typeface="Canva Sans Bold"/>
              </a:rPr>
              <a:t>load_from_list().</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Implemented word &amp; phrase extraction using </a:t>
            </a:r>
            <a:r>
              <a:rPr lang="en-US" sz="2499" b="1">
                <a:solidFill>
                  <a:srgbClr val="FFFFFF"/>
                </a:solidFill>
                <a:latin typeface="Canva Sans Bold"/>
                <a:ea typeface="Canva Sans Bold"/>
                <a:cs typeface="Canva Sans Bold"/>
                <a:sym typeface="Canva Sans Bold"/>
              </a:rPr>
              <a:t>_extract_words_and_phrases().</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Added spam score calculation and scan history tracking in </a:t>
            </a:r>
            <a:r>
              <a:rPr lang="en-US" sz="2499" b="1">
                <a:solidFill>
                  <a:srgbClr val="FFFFFF"/>
                </a:solidFill>
                <a:latin typeface="Canva Sans Bold"/>
                <a:ea typeface="Canva Sans Bold"/>
                <a:cs typeface="Canva Sans Bold"/>
                <a:sym typeface="Canva Sans Bold"/>
              </a:rPr>
              <a:t>check_message().</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Built benchmarking &amp; throughput testing with </a:t>
            </a:r>
            <a:r>
              <a:rPr lang="en-US" sz="2499" b="1">
                <a:solidFill>
                  <a:srgbClr val="FFFFFF"/>
                </a:solidFill>
                <a:latin typeface="Canva Sans Bold"/>
                <a:ea typeface="Canva Sans Bold"/>
                <a:cs typeface="Canva Sans Bold"/>
                <a:sym typeface="Canva Sans Bold"/>
              </a:rPr>
              <a:t>benchmark_performance()</a:t>
            </a:r>
            <a:r>
              <a:rPr lang="en-US" sz="2499">
                <a:solidFill>
                  <a:srgbClr val="FFFFFF"/>
                </a:solidFill>
                <a:latin typeface="Canva Sans"/>
                <a:ea typeface="Canva Sans"/>
                <a:cs typeface="Canva Sans"/>
                <a:sym typeface="Canva Sans"/>
              </a:rPr>
              <a:t> and</a:t>
            </a:r>
            <a:r>
              <a:rPr lang="en-US" sz="2499" b="1">
                <a:solidFill>
                  <a:srgbClr val="FFFFFF"/>
                </a:solidFill>
                <a:latin typeface="Canva Sans Bold"/>
                <a:ea typeface="Canva Sans Bold"/>
                <a:cs typeface="Canva Sans Bold"/>
                <a:sym typeface="Canva Sans Bold"/>
              </a:rPr>
              <a:t> print_benchmark_results().</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a:p>
            <a:pPr marL="539573" lvl="1" indent="-269786" algn="l">
              <a:lnSpc>
                <a:spcPts val="3498"/>
              </a:lnSpc>
              <a:spcBef>
                <a:spcPct val="0"/>
              </a:spcBef>
              <a:buFont typeface="Arial"/>
              <a:buChar char="•"/>
            </a:pPr>
            <a:r>
              <a:rPr lang="en-US" sz="2499">
                <a:solidFill>
                  <a:srgbClr val="FFFFFF"/>
                </a:solidFill>
                <a:latin typeface="Canva Sans"/>
                <a:ea typeface="Canva Sans"/>
                <a:cs typeface="Canva Sans"/>
                <a:sym typeface="Canva Sans"/>
              </a:rPr>
              <a:t>Provided statistics &amp; sample dictionary via</a:t>
            </a:r>
            <a:r>
              <a:rPr lang="en-US" sz="2499" b="1">
                <a:solidFill>
                  <a:srgbClr val="FFFFFF"/>
                </a:solidFill>
                <a:latin typeface="Canva Sans Bold"/>
                <a:ea typeface="Canva Sans Bold"/>
                <a:cs typeface="Canva Sans Bold"/>
                <a:sym typeface="Canva Sans Bold"/>
              </a:rPr>
              <a:t> get_statistics()</a:t>
            </a:r>
            <a:r>
              <a:rPr lang="en-US" sz="2499">
                <a:solidFill>
                  <a:srgbClr val="FFFFFF"/>
                </a:solidFill>
                <a:latin typeface="Canva Sans"/>
                <a:ea typeface="Canva Sans"/>
                <a:cs typeface="Canva Sans"/>
                <a:sym typeface="Canva Sans"/>
              </a:rPr>
              <a:t> and </a:t>
            </a:r>
            <a:r>
              <a:rPr lang="en-US" sz="2499" b="1">
                <a:solidFill>
                  <a:srgbClr val="FFFFFF"/>
                </a:solidFill>
                <a:latin typeface="Canva Sans Bold"/>
                <a:ea typeface="Canva Sans Bold"/>
                <a:cs typeface="Canva Sans Bold"/>
                <a:sym typeface="Canva Sans Bold"/>
              </a:rPr>
              <a:t>create_sample_dictionary().</a:t>
            </a:r>
          </a:p>
          <a:p>
            <a:pPr algn="l">
              <a:lnSpc>
                <a:spcPts val="3498"/>
              </a:lnSpc>
              <a:spcBef>
                <a:spcPct val="0"/>
              </a:spcBef>
            </a:pPr>
            <a:endParaRPr lang="en-US" sz="2499" b="1">
              <a:solidFill>
                <a:srgbClr val="FFFFFF"/>
              </a:solidFill>
              <a:latin typeface="Canva Sans Bold"/>
              <a:ea typeface="Canva Sans Bold"/>
              <a:cs typeface="Canva Sans Bold"/>
              <a:sym typeface="Canva Sans Bold"/>
            </a:endParaRPr>
          </a:p>
        </p:txBody>
      </p:sp>
      <p:grpSp>
        <p:nvGrpSpPr>
          <p:cNvPr id="18" name="Group 18"/>
          <p:cNvGrpSpPr/>
          <p:nvPr/>
        </p:nvGrpSpPr>
        <p:grpSpPr>
          <a:xfrm>
            <a:off x="17653884" y="9198836"/>
            <a:ext cx="634116" cy="597518"/>
            <a:chOff x="0" y="0"/>
            <a:chExt cx="862585" cy="812800"/>
          </a:xfrm>
        </p:grpSpPr>
        <p:sp>
          <p:nvSpPr>
            <p:cNvPr id="19" name="Freeform 19"/>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20" name="TextBox 20"/>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813983" y="9406912"/>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sp>
        <p:nvSpPr>
          <p:cNvPr id="5" name="Freeform 5"/>
          <p:cNvSpPr/>
          <p:nvPr/>
        </p:nvSpPr>
        <p:spPr>
          <a:xfrm>
            <a:off x="15970591" y="3798609"/>
            <a:ext cx="2468924" cy="2468924"/>
          </a:xfrm>
          <a:custGeom>
            <a:avLst/>
            <a:gdLst/>
            <a:ahLst/>
            <a:cxnLst/>
            <a:rect l="l" t="t" r="r" b="b"/>
            <a:pathLst>
              <a:path w="2468924" h="2468924">
                <a:moveTo>
                  <a:pt x="0" y="0"/>
                </a:moveTo>
                <a:lnTo>
                  <a:pt x="2468923" y="0"/>
                </a:lnTo>
                <a:lnTo>
                  <a:pt x="2468923" y="2468923"/>
                </a:lnTo>
                <a:lnTo>
                  <a:pt x="0" y="2468923"/>
                </a:lnTo>
                <a:lnTo>
                  <a:pt x="0" y="0"/>
                </a:lnTo>
                <a:close/>
              </a:path>
            </a:pathLst>
          </a:custGeom>
          <a:blipFill>
            <a:blip r:embed="rId6"/>
            <a:stretch>
              <a:fillRect/>
            </a:stretch>
          </a:blipFill>
        </p:spPr>
      </p:sp>
      <p:sp>
        <p:nvSpPr>
          <p:cNvPr id="6" name="Freeform 6"/>
          <p:cNvSpPr/>
          <p:nvPr/>
        </p:nvSpPr>
        <p:spPr>
          <a:xfrm>
            <a:off x="6711780" y="1924564"/>
            <a:ext cx="1565933" cy="1565933"/>
          </a:xfrm>
          <a:custGeom>
            <a:avLst/>
            <a:gdLst/>
            <a:ahLst/>
            <a:cxnLst/>
            <a:rect l="l" t="t" r="r" b="b"/>
            <a:pathLst>
              <a:path w="1565933" h="1565933">
                <a:moveTo>
                  <a:pt x="0" y="0"/>
                </a:moveTo>
                <a:lnTo>
                  <a:pt x="1565934" y="0"/>
                </a:lnTo>
                <a:lnTo>
                  <a:pt x="1565934" y="1565934"/>
                </a:lnTo>
                <a:lnTo>
                  <a:pt x="0" y="1565934"/>
                </a:lnTo>
                <a:lnTo>
                  <a:pt x="0" y="0"/>
                </a:lnTo>
                <a:close/>
              </a:path>
            </a:pathLst>
          </a:custGeom>
          <a:blipFill>
            <a:blip r:embed="rId6"/>
            <a:stretch>
              <a:fillRect/>
            </a:stretch>
          </a:blipFill>
        </p:spPr>
      </p:sp>
      <p:sp>
        <p:nvSpPr>
          <p:cNvPr id="7" name="Freeform 7"/>
          <p:cNvSpPr/>
          <p:nvPr/>
        </p:nvSpPr>
        <p:spPr>
          <a:xfrm>
            <a:off x="14861033" y="579270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grpSp>
        <p:nvGrpSpPr>
          <p:cNvPr id="9" name="Group 9"/>
          <p:cNvGrpSpPr/>
          <p:nvPr/>
        </p:nvGrpSpPr>
        <p:grpSpPr>
          <a:xfrm>
            <a:off x="1670617" y="1536969"/>
            <a:ext cx="7720993" cy="1645730"/>
            <a:chOff x="0" y="0"/>
            <a:chExt cx="10294657" cy="2194307"/>
          </a:xfrm>
        </p:grpSpPr>
        <p:grpSp>
          <p:nvGrpSpPr>
            <p:cNvPr id="10" name="Group 10"/>
            <p:cNvGrpSpPr/>
            <p:nvPr/>
          </p:nvGrpSpPr>
          <p:grpSpPr>
            <a:xfrm>
              <a:off x="275087" y="0"/>
              <a:ext cx="2957654" cy="138140"/>
              <a:chOff x="0" y="0"/>
              <a:chExt cx="3017460" cy="140934"/>
            </a:xfrm>
          </p:grpSpPr>
          <p:sp>
            <p:nvSpPr>
              <p:cNvPr id="11" name="Freeform 11"/>
              <p:cNvSpPr/>
              <p:nvPr/>
            </p:nvSpPr>
            <p:spPr>
              <a:xfrm>
                <a:off x="0" y="0"/>
                <a:ext cx="3017460" cy="140934"/>
              </a:xfrm>
              <a:custGeom>
                <a:avLst/>
                <a:gdLst/>
                <a:ahLst/>
                <a:cxnLst/>
                <a:rect l="l" t="t" r="r" b="b"/>
                <a:pathLst>
                  <a:path w="3017460" h="140934">
                    <a:moveTo>
                      <a:pt x="0" y="0"/>
                    </a:moveTo>
                    <a:lnTo>
                      <a:pt x="3017460" y="0"/>
                    </a:lnTo>
                    <a:lnTo>
                      <a:pt x="3017460" y="140934"/>
                    </a:lnTo>
                    <a:lnTo>
                      <a:pt x="0" y="140934"/>
                    </a:lnTo>
                    <a:close/>
                  </a:path>
                </a:pathLst>
              </a:custGeom>
              <a:gradFill rotWithShape="1">
                <a:gsLst>
                  <a:gs pos="0">
                    <a:srgbClr val="FF0000">
                      <a:alpha val="100000"/>
                    </a:srgbClr>
                  </a:gs>
                  <a:gs pos="100000">
                    <a:srgbClr val="5E0000">
                      <a:alpha val="100000"/>
                    </a:srgbClr>
                  </a:gs>
                </a:gsLst>
                <a:lin ang="2700000"/>
              </a:gradFill>
            </p:spPr>
          </p:sp>
          <p:sp>
            <p:nvSpPr>
              <p:cNvPr id="12" name="TextBox 12"/>
              <p:cNvSpPr txBox="1"/>
              <p:nvPr/>
            </p:nvSpPr>
            <p:spPr>
              <a:xfrm>
                <a:off x="0" y="-38100"/>
                <a:ext cx="3017460" cy="17903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342956"/>
              <a:ext cx="10294657" cy="1552200"/>
            </a:xfrm>
            <a:prstGeom prst="rect">
              <a:avLst/>
            </a:prstGeom>
          </p:spPr>
          <p:txBody>
            <a:bodyPr lIns="0" tIns="0" rIns="0" bIns="0" rtlCol="0" anchor="t">
              <a:spAutoFit/>
            </a:bodyPr>
            <a:lstStyle/>
            <a:p>
              <a:pPr algn="l">
                <a:lnSpc>
                  <a:spcPts val="8673"/>
                </a:lnSpc>
              </a:pPr>
              <a:r>
                <a:rPr lang="en-US" sz="7957" b="1">
                  <a:solidFill>
                    <a:srgbClr val="FFFFFF"/>
                  </a:solidFill>
                  <a:latin typeface="Bebas Neue Bold"/>
                  <a:ea typeface="Bebas Neue Bold"/>
                  <a:cs typeface="Bebas Neue Bold"/>
                  <a:sym typeface="Bebas Neue Bold"/>
                </a:rPr>
                <a:t> COMPLEXITY ANALYSIS</a:t>
              </a:r>
            </a:p>
          </p:txBody>
        </p:sp>
        <p:sp>
          <p:nvSpPr>
            <p:cNvPr id="14" name="TextBox 14"/>
            <p:cNvSpPr txBox="1"/>
            <p:nvPr/>
          </p:nvSpPr>
          <p:spPr>
            <a:xfrm>
              <a:off x="274350" y="1529329"/>
              <a:ext cx="3204334" cy="664977"/>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Bebas Neue"/>
                  <a:ea typeface="Bebas Neue"/>
                  <a:cs typeface="Bebas Neue"/>
                  <a:sym typeface="Bebas Neue"/>
                </a:rPr>
                <a:t>(Bloom-filter )</a:t>
              </a:r>
            </a:p>
          </p:txBody>
        </p:sp>
      </p:grpSp>
      <p:sp>
        <p:nvSpPr>
          <p:cNvPr id="15" name="TextBox 15"/>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grpSp>
        <p:nvGrpSpPr>
          <p:cNvPr id="16" name="Group 16"/>
          <p:cNvGrpSpPr/>
          <p:nvPr/>
        </p:nvGrpSpPr>
        <p:grpSpPr>
          <a:xfrm>
            <a:off x="17653884" y="9204613"/>
            <a:ext cx="634116" cy="597518"/>
            <a:chOff x="0" y="0"/>
            <a:chExt cx="862585" cy="812800"/>
          </a:xfrm>
        </p:grpSpPr>
        <p:sp>
          <p:nvSpPr>
            <p:cNvPr id="17" name="Freeform 17"/>
            <p:cNvSpPr/>
            <p:nvPr/>
          </p:nvSpPr>
          <p:spPr>
            <a:xfrm>
              <a:off x="0" y="0"/>
              <a:ext cx="862585" cy="812800"/>
            </a:xfrm>
            <a:custGeom>
              <a:avLst/>
              <a:gdLst/>
              <a:ahLst/>
              <a:cxnLst/>
              <a:rect l="l" t="t" r="r" b="b"/>
              <a:pathLst>
                <a:path w="862585" h="812800">
                  <a:moveTo>
                    <a:pt x="0" y="0"/>
                  </a:moveTo>
                  <a:lnTo>
                    <a:pt x="862585" y="0"/>
                  </a:lnTo>
                  <a:lnTo>
                    <a:pt x="862585" y="812800"/>
                  </a:lnTo>
                  <a:lnTo>
                    <a:pt x="0" y="812800"/>
                  </a:lnTo>
                  <a:close/>
                </a:path>
              </a:pathLst>
            </a:custGeom>
            <a:gradFill rotWithShape="1">
              <a:gsLst>
                <a:gs pos="0">
                  <a:srgbClr val="FF0000">
                    <a:alpha val="100000"/>
                  </a:srgbClr>
                </a:gs>
                <a:gs pos="100000">
                  <a:srgbClr val="5E0000">
                    <a:alpha val="100000"/>
                  </a:srgbClr>
                </a:gs>
              </a:gsLst>
              <a:lin ang="2700000"/>
            </a:gradFill>
          </p:spPr>
        </p:sp>
        <p:sp>
          <p:nvSpPr>
            <p:cNvPr id="18" name="TextBox 18"/>
            <p:cNvSpPr txBox="1"/>
            <p:nvPr/>
          </p:nvSpPr>
          <p:spPr>
            <a:xfrm>
              <a:off x="0" y="-38100"/>
              <a:ext cx="862585"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813983" y="9406912"/>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06</a:t>
            </a:r>
          </a:p>
        </p:txBody>
      </p:sp>
      <p:pic>
        <p:nvPicPr>
          <p:cNvPr id="21" name="Picture 20">
            <a:extLst>
              <a:ext uri="{FF2B5EF4-FFF2-40B4-BE49-F238E27FC236}">
                <a16:creationId xmlns:a16="http://schemas.microsoft.com/office/drawing/2014/main" id="{1D29F572-AFD8-A5A3-5866-B35881D6F388}"/>
              </a:ext>
            </a:extLst>
          </p:cNvPr>
          <p:cNvPicPr>
            <a:picLocks noChangeAspect="1"/>
          </p:cNvPicPr>
          <p:nvPr/>
        </p:nvPicPr>
        <p:blipFill>
          <a:blip r:embed="rId7"/>
          <a:stretch>
            <a:fillRect/>
          </a:stretch>
        </p:blipFill>
        <p:spPr>
          <a:xfrm>
            <a:off x="1876380" y="3620875"/>
            <a:ext cx="14146599" cy="5087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365358" y="-335044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3" name="Freeform 3"/>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262"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2">
              <a:alphaModFix amt="30000"/>
            </a:blip>
            <a:stretch>
              <a:fillRect/>
            </a:stretch>
          </a:blipFill>
        </p:spPr>
      </p:sp>
      <p:sp>
        <p:nvSpPr>
          <p:cNvPr id="6" name="Freeform 6"/>
          <p:cNvSpPr/>
          <p:nvPr/>
        </p:nvSpPr>
        <p:spPr>
          <a:xfrm>
            <a:off x="882609" y="5653128"/>
            <a:ext cx="2468924" cy="2468924"/>
          </a:xfrm>
          <a:custGeom>
            <a:avLst/>
            <a:gdLst/>
            <a:ahLst/>
            <a:cxnLst/>
            <a:rect l="l" t="t" r="r" b="b"/>
            <a:pathLst>
              <a:path w="2468924" h="2468924">
                <a:moveTo>
                  <a:pt x="0" y="0"/>
                </a:moveTo>
                <a:lnTo>
                  <a:pt x="2468924" y="0"/>
                </a:lnTo>
                <a:lnTo>
                  <a:pt x="2468924" y="2468924"/>
                </a:lnTo>
                <a:lnTo>
                  <a:pt x="0" y="2468924"/>
                </a:lnTo>
                <a:lnTo>
                  <a:pt x="0" y="0"/>
                </a:lnTo>
                <a:close/>
              </a:path>
            </a:pathLst>
          </a:custGeom>
          <a:blipFill>
            <a:blip r:embed="rId2"/>
            <a:stretch>
              <a:fillRect/>
            </a:stretch>
          </a:blipFill>
        </p:spPr>
      </p:sp>
      <p:grpSp>
        <p:nvGrpSpPr>
          <p:cNvPr id="7" name="Group 7"/>
          <p:cNvGrpSpPr/>
          <p:nvPr/>
        </p:nvGrpSpPr>
        <p:grpSpPr>
          <a:xfrm>
            <a:off x="1468027" y="1625631"/>
            <a:ext cx="4979574" cy="7035738"/>
            <a:chOff x="0" y="0"/>
            <a:chExt cx="4462780" cy="6305550"/>
          </a:xfrm>
        </p:grpSpPr>
        <p:sp>
          <p:nvSpPr>
            <p:cNvPr id="8" name="Freeform 8"/>
            <p:cNvSpPr/>
            <p:nvPr/>
          </p:nvSpPr>
          <p:spPr>
            <a:xfrm>
              <a:off x="0" y="0"/>
              <a:ext cx="4462780" cy="6305550"/>
            </a:xfrm>
            <a:custGeom>
              <a:avLst/>
              <a:gdLst/>
              <a:ahLst/>
              <a:cxnLst/>
              <a:rect l="l" t="t" r="r" b="b"/>
              <a:pathLst>
                <a:path w="4462780" h="6305550">
                  <a:moveTo>
                    <a:pt x="0" y="0"/>
                  </a:moveTo>
                  <a:lnTo>
                    <a:pt x="4462780" y="594360"/>
                  </a:lnTo>
                  <a:lnTo>
                    <a:pt x="3385820" y="6305550"/>
                  </a:lnTo>
                  <a:lnTo>
                    <a:pt x="1062990" y="5552440"/>
                  </a:lnTo>
                  <a:lnTo>
                    <a:pt x="1076960" y="4930140"/>
                  </a:lnTo>
                  <a:lnTo>
                    <a:pt x="198120" y="4716780"/>
                  </a:lnTo>
                  <a:close/>
                </a:path>
              </a:pathLst>
            </a:custGeom>
            <a:blipFill>
              <a:blip r:embed="rId7"/>
              <a:stretch>
                <a:fillRect l="-20645" r="-20645"/>
              </a:stretch>
            </a:blipFill>
          </p:spPr>
        </p:sp>
      </p:grpSp>
      <p:grpSp>
        <p:nvGrpSpPr>
          <p:cNvPr id="9" name="Group 9"/>
          <p:cNvGrpSpPr/>
          <p:nvPr/>
        </p:nvGrpSpPr>
        <p:grpSpPr>
          <a:xfrm>
            <a:off x="7028626" y="699826"/>
            <a:ext cx="7959360" cy="1128387"/>
            <a:chOff x="0" y="0"/>
            <a:chExt cx="10612480" cy="1504516"/>
          </a:xfrm>
        </p:grpSpPr>
        <p:grpSp>
          <p:nvGrpSpPr>
            <p:cNvPr id="10" name="Group 10"/>
            <p:cNvGrpSpPr/>
            <p:nvPr/>
          </p:nvGrpSpPr>
          <p:grpSpPr>
            <a:xfrm>
              <a:off x="0" y="0"/>
              <a:ext cx="2618988" cy="177789"/>
              <a:chOff x="0" y="0"/>
              <a:chExt cx="2671945" cy="181384"/>
            </a:xfrm>
          </p:grpSpPr>
          <p:sp>
            <p:nvSpPr>
              <p:cNvPr id="11" name="Freeform 11"/>
              <p:cNvSpPr/>
              <p:nvPr/>
            </p:nvSpPr>
            <p:spPr>
              <a:xfrm>
                <a:off x="0" y="0"/>
                <a:ext cx="2671945" cy="181384"/>
              </a:xfrm>
              <a:custGeom>
                <a:avLst/>
                <a:gdLst/>
                <a:ahLst/>
                <a:cxnLst/>
                <a:rect l="l" t="t" r="r" b="b"/>
                <a:pathLst>
                  <a:path w="2671945" h="181384">
                    <a:moveTo>
                      <a:pt x="0" y="0"/>
                    </a:moveTo>
                    <a:lnTo>
                      <a:pt x="2671945" y="0"/>
                    </a:lnTo>
                    <a:lnTo>
                      <a:pt x="2671945" y="181384"/>
                    </a:lnTo>
                    <a:lnTo>
                      <a:pt x="0" y="181384"/>
                    </a:lnTo>
                    <a:close/>
                  </a:path>
                </a:pathLst>
              </a:custGeom>
              <a:gradFill rotWithShape="1">
                <a:gsLst>
                  <a:gs pos="0">
                    <a:srgbClr val="FF0000">
                      <a:alpha val="100000"/>
                    </a:srgbClr>
                  </a:gs>
                  <a:gs pos="100000">
                    <a:srgbClr val="5E0000">
                      <a:alpha val="100000"/>
                    </a:srgbClr>
                  </a:gs>
                </a:gsLst>
                <a:lin ang="2700000"/>
              </a:gradFill>
            </p:spPr>
          </p:sp>
          <p:sp>
            <p:nvSpPr>
              <p:cNvPr id="12" name="TextBox 12"/>
              <p:cNvSpPr txBox="1"/>
              <p:nvPr/>
            </p:nvSpPr>
            <p:spPr>
              <a:xfrm>
                <a:off x="0" y="-38100"/>
                <a:ext cx="2671945" cy="21948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53964"/>
              <a:ext cx="10612480" cy="1450552"/>
            </a:xfrm>
            <a:prstGeom prst="rect">
              <a:avLst/>
            </a:prstGeom>
          </p:spPr>
          <p:txBody>
            <a:bodyPr lIns="0" tIns="0" rIns="0" bIns="0" rtlCol="0" anchor="t">
              <a:spAutoFit/>
            </a:bodyPr>
            <a:lstStyle/>
            <a:p>
              <a:pPr algn="l">
                <a:lnSpc>
                  <a:spcPts val="9099"/>
                </a:lnSpc>
                <a:spcBef>
                  <a:spcPct val="0"/>
                </a:spcBef>
              </a:pPr>
              <a:r>
                <a:rPr lang="en-US" sz="6499" b="1">
                  <a:solidFill>
                    <a:srgbClr val="FFFFFF"/>
                  </a:solidFill>
                  <a:latin typeface="Bebas Neue Bold"/>
                  <a:ea typeface="Bebas Neue Bold"/>
                  <a:cs typeface="Bebas Neue Bold"/>
                  <a:sym typeface="Bebas Neue Bold"/>
                </a:rPr>
                <a:t>KEY FEATURES &amp; ADVANTAGES</a:t>
              </a:r>
            </a:p>
          </p:txBody>
        </p:sp>
      </p:grpSp>
      <p:sp>
        <p:nvSpPr>
          <p:cNvPr id="14" name="TextBox 14"/>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5" name="TextBox 15"/>
          <p:cNvSpPr txBox="1"/>
          <p:nvPr/>
        </p:nvSpPr>
        <p:spPr>
          <a:xfrm>
            <a:off x="7399869" y="1908744"/>
            <a:ext cx="10837018" cy="4443731"/>
          </a:xfrm>
          <a:prstGeom prst="rect">
            <a:avLst/>
          </a:prstGeom>
        </p:spPr>
        <p:txBody>
          <a:bodyPr lIns="0" tIns="0" rIns="0" bIns="0" rtlCol="0" anchor="t">
            <a:spAutoFit/>
          </a:bodyPr>
          <a:lstStyle/>
          <a:p>
            <a:pPr algn="l">
              <a:lnSpc>
                <a:spcPts val="3919"/>
              </a:lnSpc>
            </a:pPr>
            <a:r>
              <a:rPr lang="en-US" sz="2799" b="1">
                <a:solidFill>
                  <a:srgbClr val="FFFFFF"/>
                </a:solidFill>
                <a:latin typeface="Open Sans Bold"/>
                <a:ea typeface="Open Sans Bold"/>
                <a:cs typeface="Open Sans Bold"/>
                <a:sym typeface="Open Sans Bold"/>
              </a:rPr>
              <a:t>Key Features</a:t>
            </a:r>
          </a:p>
          <a:p>
            <a:pPr marL="604513" lvl="1" indent="-302256" algn="l">
              <a:lnSpc>
                <a:spcPts val="3919"/>
              </a:lnSpc>
              <a:buFont typeface="Arial"/>
              <a:buChar char="•"/>
            </a:pPr>
            <a:r>
              <a:rPr lang="en-US" sz="2799">
                <a:solidFill>
                  <a:srgbClr val="FFFFFF"/>
                </a:solidFill>
                <a:latin typeface="Open Sans"/>
                <a:ea typeface="Open Sans"/>
                <a:cs typeface="Open Sans"/>
                <a:sym typeface="Open Sans"/>
              </a:rPr>
              <a:t>Real-Time Detection – Fast spam scanning using Bloom Filter (check_message()).</a:t>
            </a:r>
          </a:p>
          <a:p>
            <a:pPr marL="604513" lvl="1" indent="-302256" algn="l">
              <a:lnSpc>
                <a:spcPts val="3919"/>
              </a:lnSpc>
              <a:buFont typeface="Arial"/>
              <a:buChar char="•"/>
            </a:pPr>
            <a:r>
              <a:rPr lang="en-US" sz="2799">
                <a:solidFill>
                  <a:srgbClr val="FFFFFF"/>
                </a:solidFill>
                <a:latin typeface="Open Sans"/>
                <a:ea typeface="Open Sans"/>
                <a:cs typeface="Open Sans"/>
                <a:sym typeface="Open Sans"/>
              </a:rPr>
              <a:t>Bulk Keyword Loading – Supports large dictionaries (load_from_file()).</a:t>
            </a:r>
          </a:p>
          <a:p>
            <a:pPr marL="604513" lvl="1" indent="-302256" algn="l">
              <a:lnSpc>
                <a:spcPts val="3919"/>
              </a:lnSpc>
              <a:buFont typeface="Arial"/>
              <a:buChar char="•"/>
            </a:pPr>
            <a:r>
              <a:rPr lang="en-US" sz="2799">
                <a:solidFill>
                  <a:srgbClr val="FFFFFF"/>
                </a:solidFill>
                <a:latin typeface="Open Sans"/>
                <a:ea typeface="Open Sans"/>
                <a:cs typeface="Open Sans"/>
                <a:sym typeface="Open Sans"/>
              </a:rPr>
              <a:t>Phrase Matching &amp; Scoring – Detects words/phrases and assigns spam scores.</a:t>
            </a:r>
          </a:p>
          <a:p>
            <a:pPr marL="604513" lvl="1" indent="-302256" algn="l">
              <a:lnSpc>
                <a:spcPts val="3919"/>
              </a:lnSpc>
              <a:spcBef>
                <a:spcPct val="0"/>
              </a:spcBef>
              <a:buFont typeface="Arial"/>
              <a:buChar char="•"/>
            </a:pPr>
            <a:r>
              <a:rPr lang="en-US" sz="2799">
                <a:solidFill>
                  <a:srgbClr val="FFFFFF"/>
                </a:solidFill>
                <a:latin typeface="Open Sans"/>
                <a:ea typeface="Open Sans"/>
                <a:cs typeface="Open Sans"/>
                <a:sym typeface="Open Sans"/>
              </a:rPr>
              <a:t>Performance &amp; Reporting – Includes benchmarking and detailed statistics.</a:t>
            </a:r>
          </a:p>
        </p:txBody>
      </p:sp>
      <p:grpSp>
        <p:nvGrpSpPr>
          <p:cNvPr id="16" name="Group 16"/>
          <p:cNvGrpSpPr/>
          <p:nvPr/>
        </p:nvGrpSpPr>
        <p:grpSpPr>
          <a:xfrm>
            <a:off x="17653884" y="9228726"/>
            <a:ext cx="583004" cy="597698"/>
            <a:chOff x="0" y="0"/>
            <a:chExt cx="793056" cy="813046"/>
          </a:xfrm>
        </p:grpSpPr>
        <p:sp>
          <p:nvSpPr>
            <p:cNvPr id="17" name="Freeform 17"/>
            <p:cNvSpPr/>
            <p:nvPr/>
          </p:nvSpPr>
          <p:spPr>
            <a:xfrm>
              <a:off x="0" y="0"/>
              <a:ext cx="793056" cy="813046"/>
            </a:xfrm>
            <a:custGeom>
              <a:avLst/>
              <a:gdLst/>
              <a:ahLst/>
              <a:cxnLst/>
              <a:rect l="l" t="t" r="r" b="b"/>
              <a:pathLst>
                <a:path w="793056" h="813046">
                  <a:moveTo>
                    <a:pt x="0" y="0"/>
                  </a:moveTo>
                  <a:lnTo>
                    <a:pt x="793056" y="0"/>
                  </a:lnTo>
                  <a:lnTo>
                    <a:pt x="793056" y="813046"/>
                  </a:lnTo>
                  <a:lnTo>
                    <a:pt x="0" y="813046"/>
                  </a:lnTo>
                  <a:close/>
                </a:path>
              </a:pathLst>
            </a:custGeom>
            <a:gradFill rotWithShape="1">
              <a:gsLst>
                <a:gs pos="0">
                  <a:srgbClr val="FF0000">
                    <a:alpha val="100000"/>
                  </a:srgbClr>
                </a:gs>
                <a:gs pos="100000">
                  <a:srgbClr val="5E0000">
                    <a:alpha val="100000"/>
                  </a:srgbClr>
                </a:gs>
              </a:gsLst>
              <a:lin ang="2700000"/>
            </a:gradFill>
          </p:spPr>
        </p:sp>
        <p:sp>
          <p:nvSpPr>
            <p:cNvPr id="18" name="TextBox 18"/>
            <p:cNvSpPr txBox="1"/>
            <p:nvPr/>
          </p:nvSpPr>
          <p:spPr>
            <a:xfrm>
              <a:off x="0" y="-38100"/>
              <a:ext cx="793056" cy="85114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813541" y="9418990"/>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07</a:t>
            </a:r>
          </a:p>
        </p:txBody>
      </p:sp>
      <p:sp>
        <p:nvSpPr>
          <p:cNvPr id="20" name="TextBox 20"/>
          <p:cNvSpPr txBox="1"/>
          <p:nvPr/>
        </p:nvSpPr>
        <p:spPr>
          <a:xfrm>
            <a:off x="7399869" y="6338569"/>
            <a:ext cx="10837018" cy="3948431"/>
          </a:xfrm>
          <a:prstGeom prst="rect">
            <a:avLst/>
          </a:prstGeom>
        </p:spPr>
        <p:txBody>
          <a:bodyPr lIns="0" tIns="0" rIns="0" bIns="0" rtlCol="0" anchor="t">
            <a:spAutoFit/>
          </a:bodyPr>
          <a:lstStyle/>
          <a:p>
            <a:pPr algn="l">
              <a:lnSpc>
                <a:spcPts val="3919"/>
              </a:lnSpc>
            </a:pPr>
            <a:r>
              <a:rPr lang="en-US" sz="2799" b="1">
                <a:solidFill>
                  <a:srgbClr val="FFFFFF"/>
                </a:solidFill>
                <a:latin typeface="Open Sans Bold"/>
                <a:ea typeface="Open Sans Bold"/>
                <a:cs typeface="Open Sans Bold"/>
                <a:sym typeface="Open Sans Bold"/>
              </a:rPr>
              <a:t>Advantages</a:t>
            </a:r>
          </a:p>
          <a:p>
            <a:pPr marL="604513" lvl="1" indent="-302256" algn="l">
              <a:lnSpc>
                <a:spcPts val="3919"/>
              </a:lnSpc>
              <a:buFont typeface="Arial"/>
              <a:buChar char="•"/>
            </a:pPr>
            <a:r>
              <a:rPr lang="en-US" sz="2799">
                <a:solidFill>
                  <a:srgbClr val="FFFFFF"/>
                </a:solidFill>
                <a:latin typeface="Open Sans"/>
                <a:ea typeface="Open Sans"/>
                <a:cs typeface="Open Sans"/>
                <a:sym typeface="Open Sans"/>
              </a:rPr>
              <a:t>High-Speed – Processes 1000+ messages/sec with low latency.</a:t>
            </a:r>
          </a:p>
          <a:p>
            <a:pPr marL="604513" lvl="1" indent="-302256" algn="l">
              <a:lnSpc>
                <a:spcPts val="3919"/>
              </a:lnSpc>
              <a:buFont typeface="Arial"/>
              <a:buChar char="•"/>
            </a:pPr>
            <a:r>
              <a:rPr lang="en-US" sz="2799">
                <a:solidFill>
                  <a:srgbClr val="FFFFFF"/>
                </a:solidFill>
                <a:latin typeface="Open Sans"/>
                <a:ea typeface="Open Sans"/>
                <a:cs typeface="Open Sans"/>
                <a:sym typeface="Open Sans"/>
              </a:rPr>
              <a:t>Memory-Efficient – Bloom Filter saves significant storage space.</a:t>
            </a:r>
          </a:p>
          <a:p>
            <a:pPr marL="604513" lvl="1" indent="-302256" algn="l">
              <a:lnSpc>
                <a:spcPts val="3919"/>
              </a:lnSpc>
              <a:spcBef>
                <a:spcPct val="0"/>
              </a:spcBef>
              <a:buFont typeface="Arial"/>
              <a:buChar char="•"/>
            </a:pPr>
            <a:r>
              <a:rPr lang="en-US" sz="2799">
                <a:solidFill>
                  <a:srgbClr val="FFFFFF"/>
                </a:solidFill>
                <a:latin typeface="Open Sans"/>
                <a:ea typeface="Open Sans"/>
                <a:cs typeface="Open Sans"/>
                <a:sym typeface="Open Sans"/>
              </a:rPr>
              <a:t>Accurate – Reduces false positives with optimized keyword checks.</a:t>
            </a:r>
          </a:p>
          <a:p>
            <a:pPr algn="ctr">
              <a:lnSpc>
                <a:spcPts val="3919"/>
              </a:lnSpc>
              <a:spcBef>
                <a:spcPct val="0"/>
              </a:spcBef>
            </a:pPr>
            <a:endParaRPr lang="en-US" sz="2799">
              <a:solidFill>
                <a:srgbClr val="FFFFFF"/>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A0000">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flipV="1">
            <a:off x="17450371" y="454502"/>
            <a:ext cx="407026" cy="407026"/>
          </a:xfrm>
          <a:custGeom>
            <a:avLst/>
            <a:gdLst/>
            <a:ahLst/>
            <a:cxnLst/>
            <a:rect l="l" t="t" r="r" b="b"/>
            <a:pathLst>
              <a:path w="407026" h="407026">
                <a:moveTo>
                  <a:pt x="407025" y="407026"/>
                </a:moveTo>
                <a:lnTo>
                  <a:pt x="0" y="407026"/>
                </a:lnTo>
                <a:lnTo>
                  <a:pt x="0" y="0"/>
                </a:lnTo>
                <a:lnTo>
                  <a:pt x="407025" y="0"/>
                </a:lnTo>
                <a:lnTo>
                  <a:pt x="407025" y="40702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3837" y="478847"/>
            <a:ext cx="237347" cy="294675"/>
          </a:xfrm>
          <a:custGeom>
            <a:avLst/>
            <a:gdLst/>
            <a:ahLst/>
            <a:cxnLst/>
            <a:rect l="l" t="t" r="r" b="b"/>
            <a:pathLst>
              <a:path w="237347" h="294675">
                <a:moveTo>
                  <a:pt x="0" y="0"/>
                </a:moveTo>
                <a:lnTo>
                  <a:pt x="237347" y="0"/>
                </a:lnTo>
                <a:lnTo>
                  <a:pt x="237347" y="294674"/>
                </a:lnTo>
                <a:lnTo>
                  <a:pt x="0" y="2946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907864" y="6708518"/>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sp>
        <p:nvSpPr>
          <p:cNvPr id="5" name="Freeform 5"/>
          <p:cNvSpPr/>
          <p:nvPr/>
        </p:nvSpPr>
        <p:spPr>
          <a:xfrm>
            <a:off x="15970591" y="3909038"/>
            <a:ext cx="2468924" cy="2468924"/>
          </a:xfrm>
          <a:custGeom>
            <a:avLst/>
            <a:gdLst/>
            <a:ahLst/>
            <a:cxnLst/>
            <a:rect l="l" t="t" r="r" b="b"/>
            <a:pathLst>
              <a:path w="2468924" h="2468924">
                <a:moveTo>
                  <a:pt x="0" y="0"/>
                </a:moveTo>
                <a:lnTo>
                  <a:pt x="2468923" y="0"/>
                </a:lnTo>
                <a:lnTo>
                  <a:pt x="2468923" y="2468924"/>
                </a:lnTo>
                <a:lnTo>
                  <a:pt x="0" y="2468924"/>
                </a:lnTo>
                <a:lnTo>
                  <a:pt x="0" y="0"/>
                </a:lnTo>
                <a:close/>
              </a:path>
            </a:pathLst>
          </a:custGeom>
          <a:blipFill>
            <a:blip r:embed="rId6"/>
            <a:stretch>
              <a:fillRect/>
            </a:stretch>
          </a:blipFill>
        </p:spPr>
      </p:sp>
      <p:sp>
        <p:nvSpPr>
          <p:cNvPr id="6" name="Freeform 6"/>
          <p:cNvSpPr/>
          <p:nvPr/>
        </p:nvSpPr>
        <p:spPr>
          <a:xfrm>
            <a:off x="6711780" y="1924564"/>
            <a:ext cx="1565933" cy="1565933"/>
          </a:xfrm>
          <a:custGeom>
            <a:avLst/>
            <a:gdLst/>
            <a:ahLst/>
            <a:cxnLst/>
            <a:rect l="l" t="t" r="r" b="b"/>
            <a:pathLst>
              <a:path w="1565933" h="1565933">
                <a:moveTo>
                  <a:pt x="0" y="0"/>
                </a:moveTo>
                <a:lnTo>
                  <a:pt x="1565934" y="0"/>
                </a:lnTo>
                <a:lnTo>
                  <a:pt x="1565934" y="1565934"/>
                </a:lnTo>
                <a:lnTo>
                  <a:pt x="0" y="1565934"/>
                </a:lnTo>
                <a:lnTo>
                  <a:pt x="0" y="0"/>
                </a:lnTo>
                <a:close/>
              </a:path>
            </a:pathLst>
          </a:custGeom>
          <a:blipFill>
            <a:blip r:embed="rId6"/>
            <a:stretch>
              <a:fillRect/>
            </a:stretch>
          </a:blipFill>
        </p:spPr>
      </p:sp>
      <p:grpSp>
        <p:nvGrpSpPr>
          <p:cNvPr id="7" name="Group 7"/>
          <p:cNvGrpSpPr/>
          <p:nvPr/>
        </p:nvGrpSpPr>
        <p:grpSpPr>
          <a:xfrm>
            <a:off x="1423007" y="1527214"/>
            <a:ext cx="2218241" cy="103605"/>
            <a:chOff x="0" y="0"/>
            <a:chExt cx="3017460" cy="140934"/>
          </a:xfrm>
        </p:grpSpPr>
        <p:sp>
          <p:nvSpPr>
            <p:cNvPr id="8" name="Freeform 8"/>
            <p:cNvSpPr/>
            <p:nvPr/>
          </p:nvSpPr>
          <p:spPr>
            <a:xfrm>
              <a:off x="0" y="0"/>
              <a:ext cx="3017460" cy="140934"/>
            </a:xfrm>
            <a:custGeom>
              <a:avLst/>
              <a:gdLst/>
              <a:ahLst/>
              <a:cxnLst/>
              <a:rect l="l" t="t" r="r" b="b"/>
              <a:pathLst>
                <a:path w="3017460" h="140934">
                  <a:moveTo>
                    <a:pt x="0" y="0"/>
                  </a:moveTo>
                  <a:lnTo>
                    <a:pt x="3017460" y="0"/>
                  </a:lnTo>
                  <a:lnTo>
                    <a:pt x="3017460" y="140934"/>
                  </a:lnTo>
                  <a:lnTo>
                    <a:pt x="0" y="140934"/>
                  </a:lnTo>
                  <a:close/>
                </a:path>
              </a:pathLst>
            </a:custGeom>
            <a:gradFill rotWithShape="1">
              <a:gsLst>
                <a:gs pos="0">
                  <a:srgbClr val="FF0000">
                    <a:alpha val="100000"/>
                  </a:srgbClr>
                </a:gs>
                <a:gs pos="100000">
                  <a:srgbClr val="5E0000">
                    <a:alpha val="100000"/>
                  </a:srgbClr>
                </a:gs>
              </a:gsLst>
              <a:lin ang="2700000"/>
            </a:gradFill>
          </p:spPr>
        </p:sp>
        <p:sp>
          <p:nvSpPr>
            <p:cNvPr id="9" name="TextBox 9"/>
            <p:cNvSpPr txBox="1"/>
            <p:nvPr/>
          </p:nvSpPr>
          <p:spPr>
            <a:xfrm>
              <a:off x="0" y="-38100"/>
              <a:ext cx="3017460" cy="17903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160668" y="1630819"/>
            <a:ext cx="7127332" cy="6867653"/>
            <a:chOff x="0" y="0"/>
            <a:chExt cx="7500812" cy="7227526"/>
          </a:xfrm>
        </p:grpSpPr>
        <p:sp>
          <p:nvSpPr>
            <p:cNvPr id="11" name="Freeform 11"/>
            <p:cNvSpPr/>
            <p:nvPr/>
          </p:nvSpPr>
          <p:spPr>
            <a:xfrm>
              <a:off x="0" y="0"/>
              <a:ext cx="7500812" cy="7227526"/>
            </a:xfrm>
            <a:custGeom>
              <a:avLst/>
              <a:gdLst/>
              <a:ahLst/>
              <a:cxnLst/>
              <a:rect l="l" t="t" r="r" b="b"/>
              <a:pathLst>
                <a:path w="7500812" h="7227526">
                  <a:moveTo>
                    <a:pt x="0" y="2441458"/>
                  </a:moveTo>
                  <a:lnTo>
                    <a:pt x="5077713" y="0"/>
                  </a:lnTo>
                  <a:lnTo>
                    <a:pt x="7500812" y="1522117"/>
                  </a:lnTo>
                  <a:lnTo>
                    <a:pt x="7500812" y="7227526"/>
                  </a:lnTo>
                  <a:lnTo>
                    <a:pt x="0" y="7227526"/>
                  </a:lnTo>
                  <a:close/>
                </a:path>
              </a:pathLst>
            </a:custGeom>
            <a:blipFill>
              <a:blip r:embed="rId7"/>
              <a:stretch>
                <a:fillRect t="-1890" b="-1890"/>
              </a:stretch>
            </a:blipFill>
          </p:spPr>
        </p:sp>
      </p:grpSp>
      <p:sp>
        <p:nvSpPr>
          <p:cNvPr id="12" name="TextBox 12"/>
          <p:cNvSpPr txBox="1"/>
          <p:nvPr/>
        </p:nvSpPr>
        <p:spPr>
          <a:xfrm>
            <a:off x="1423007" y="1801100"/>
            <a:ext cx="7015692" cy="1147481"/>
          </a:xfrm>
          <a:prstGeom prst="rect">
            <a:avLst/>
          </a:prstGeom>
        </p:spPr>
        <p:txBody>
          <a:bodyPr lIns="0" tIns="0" rIns="0" bIns="0" rtlCol="0" anchor="t">
            <a:spAutoFit/>
          </a:bodyPr>
          <a:lstStyle/>
          <a:p>
            <a:pPr algn="l">
              <a:lnSpc>
                <a:spcPts val="8673"/>
              </a:lnSpc>
            </a:pPr>
            <a:r>
              <a:rPr lang="en-US" sz="7957" b="1">
                <a:solidFill>
                  <a:srgbClr val="FFFFFF"/>
                </a:solidFill>
                <a:latin typeface="Bebas Neue Bold"/>
                <a:ea typeface="Bebas Neue Bold"/>
                <a:cs typeface="Bebas Neue Bold"/>
                <a:sym typeface="Bebas Neue Bold"/>
              </a:rPr>
              <a:t>RED-BLACK TREE CORE</a:t>
            </a:r>
          </a:p>
        </p:txBody>
      </p:sp>
      <p:sp>
        <p:nvSpPr>
          <p:cNvPr id="13" name="TextBox 13"/>
          <p:cNvSpPr txBox="1"/>
          <p:nvPr/>
        </p:nvSpPr>
        <p:spPr>
          <a:xfrm>
            <a:off x="1028700" y="440747"/>
            <a:ext cx="2717605" cy="233680"/>
          </a:xfrm>
          <a:prstGeom prst="rect">
            <a:avLst/>
          </a:prstGeom>
        </p:spPr>
        <p:txBody>
          <a:bodyPr lIns="0" tIns="0" rIns="0" bIns="0" rtlCol="0" anchor="t">
            <a:spAutoFit/>
          </a:bodyPr>
          <a:lstStyle/>
          <a:p>
            <a:pPr algn="l">
              <a:lnSpc>
                <a:spcPts val="1820"/>
              </a:lnSpc>
              <a:spcBef>
                <a:spcPct val="0"/>
              </a:spcBef>
            </a:pPr>
            <a:r>
              <a:rPr lang="en-US" sz="1300">
                <a:solidFill>
                  <a:srgbClr val="FFFFFF"/>
                </a:solidFill>
                <a:latin typeface="Open Sans"/>
                <a:ea typeface="Open Sans"/>
                <a:cs typeface="Open Sans"/>
                <a:sym typeface="Open Sans"/>
              </a:rPr>
              <a:t>EMAIL SPAM DETECTION</a:t>
            </a:r>
          </a:p>
        </p:txBody>
      </p:sp>
      <p:sp>
        <p:nvSpPr>
          <p:cNvPr id="14" name="Freeform 14"/>
          <p:cNvSpPr/>
          <p:nvPr/>
        </p:nvSpPr>
        <p:spPr>
          <a:xfrm>
            <a:off x="14861033" y="5792701"/>
            <a:ext cx="7156964" cy="7156964"/>
          </a:xfrm>
          <a:custGeom>
            <a:avLst/>
            <a:gdLst/>
            <a:ahLst/>
            <a:cxnLst/>
            <a:rect l="l" t="t" r="r" b="b"/>
            <a:pathLst>
              <a:path w="7156964" h="7156964">
                <a:moveTo>
                  <a:pt x="0" y="0"/>
                </a:moveTo>
                <a:lnTo>
                  <a:pt x="7156963" y="0"/>
                </a:lnTo>
                <a:lnTo>
                  <a:pt x="7156963" y="7156964"/>
                </a:lnTo>
                <a:lnTo>
                  <a:pt x="0" y="7156964"/>
                </a:lnTo>
                <a:lnTo>
                  <a:pt x="0" y="0"/>
                </a:lnTo>
                <a:close/>
              </a:path>
            </a:pathLst>
          </a:custGeom>
          <a:blipFill>
            <a:blip r:embed="rId6">
              <a:alphaModFix amt="30000"/>
            </a:blip>
            <a:stretch>
              <a:fillRect/>
            </a:stretch>
          </a:blipFill>
        </p:spPr>
      </p:sp>
      <p:sp>
        <p:nvSpPr>
          <p:cNvPr id="15" name="TextBox 15"/>
          <p:cNvSpPr txBox="1"/>
          <p:nvPr/>
        </p:nvSpPr>
        <p:spPr>
          <a:xfrm>
            <a:off x="1216692" y="2910481"/>
            <a:ext cx="8659234" cy="3585999"/>
          </a:xfrm>
          <a:prstGeom prst="rect">
            <a:avLst/>
          </a:prstGeom>
        </p:spPr>
        <p:txBody>
          <a:bodyPr lIns="0" tIns="0" rIns="0" bIns="0" rtlCol="0" anchor="t">
            <a:spAutoFit/>
          </a:bodyPr>
          <a:lstStyle/>
          <a:p>
            <a:pPr marL="490356" lvl="1" indent="-245178" algn="just">
              <a:lnSpc>
                <a:spcPts val="3179"/>
              </a:lnSpc>
              <a:spcBef>
                <a:spcPct val="0"/>
              </a:spcBef>
              <a:buFont typeface="Arial"/>
              <a:buChar char="•"/>
            </a:pPr>
            <a:r>
              <a:rPr lang="en-US" sz="2271">
                <a:solidFill>
                  <a:srgbClr val="FFFFFF"/>
                </a:solidFill>
                <a:latin typeface="Canva Sans"/>
                <a:ea typeface="Canva Sans"/>
                <a:cs typeface="Canva Sans"/>
                <a:sym typeface="Canva Sans"/>
              </a:rPr>
              <a:t>Red Black Tree, which is the heart of our email spam filtering system.</a:t>
            </a:r>
          </a:p>
          <a:p>
            <a:pPr marL="490356" lvl="1" indent="-245178" algn="just">
              <a:lnSpc>
                <a:spcPts val="3179"/>
              </a:lnSpc>
              <a:spcBef>
                <a:spcPct val="0"/>
              </a:spcBef>
              <a:buFont typeface="Arial"/>
              <a:buChar char="•"/>
            </a:pPr>
            <a:r>
              <a:rPr lang="en-US" sz="2271">
                <a:solidFill>
                  <a:srgbClr val="FFFFFF"/>
                </a:solidFill>
                <a:latin typeface="Canva Sans"/>
                <a:ea typeface="Canva Sans"/>
                <a:cs typeface="Canva Sans"/>
                <a:sym typeface="Canva Sans"/>
              </a:rPr>
              <a:t>The red-black tree is a self-balancing binary search tree, ensuring that data operations like insertion, searching, and updates happen efficiently.</a:t>
            </a:r>
          </a:p>
          <a:p>
            <a:pPr marL="490356" lvl="1" indent="-245178" algn="just">
              <a:lnSpc>
                <a:spcPts val="3179"/>
              </a:lnSpc>
              <a:spcBef>
                <a:spcPct val="0"/>
              </a:spcBef>
              <a:buFont typeface="Arial"/>
              <a:buChar char="•"/>
            </a:pPr>
            <a:r>
              <a:rPr lang="en-US" sz="2271">
                <a:solidFill>
                  <a:srgbClr val="FFFFFF"/>
                </a:solidFill>
                <a:latin typeface="Canva Sans"/>
                <a:ea typeface="Canva Sans"/>
                <a:cs typeface="Canva Sans"/>
                <a:sym typeface="Canva Sans"/>
              </a:rPr>
              <a:t>Implemented an insert_domain method to manage and categorize domain reputations based on spam activity.</a:t>
            </a:r>
          </a:p>
          <a:p>
            <a:pPr marL="490356" lvl="1" indent="-245178" algn="just">
              <a:lnSpc>
                <a:spcPts val="3179"/>
              </a:lnSpc>
              <a:spcBef>
                <a:spcPct val="0"/>
              </a:spcBef>
              <a:buFont typeface="Arial"/>
              <a:buChar char="•"/>
            </a:pPr>
            <a:r>
              <a:rPr lang="en-US" sz="2271">
                <a:solidFill>
                  <a:srgbClr val="FFFFFF"/>
                </a:solidFill>
                <a:latin typeface="Canva Sans"/>
                <a:ea typeface="Canva Sans"/>
                <a:cs typeface="Canva Sans"/>
                <a:sym typeface="Canva Sans"/>
              </a:rPr>
              <a:t>To maintain balance, we used color-fixing and rotation algorithms, including</a:t>
            </a:r>
          </a:p>
        </p:txBody>
      </p:sp>
      <p:sp>
        <p:nvSpPr>
          <p:cNvPr id="16" name="TextBox 16"/>
          <p:cNvSpPr txBox="1"/>
          <p:nvPr/>
        </p:nvSpPr>
        <p:spPr>
          <a:xfrm>
            <a:off x="1719608" y="6553630"/>
            <a:ext cx="4053395" cy="1589650"/>
          </a:xfrm>
          <a:prstGeom prst="rect">
            <a:avLst/>
          </a:prstGeom>
        </p:spPr>
        <p:txBody>
          <a:bodyPr lIns="0" tIns="0" rIns="0" bIns="0" rtlCol="0" anchor="t">
            <a:spAutoFit/>
          </a:bodyPr>
          <a:lstStyle/>
          <a:p>
            <a:pPr marL="494488" lvl="1" indent="-247244" algn="l">
              <a:lnSpc>
                <a:spcPts val="3206"/>
              </a:lnSpc>
              <a:spcBef>
                <a:spcPct val="0"/>
              </a:spcBef>
              <a:buFont typeface="Arial"/>
              <a:buChar char="•"/>
            </a:pPr>
            <a:r>
              <a:rPr lang="en-US" sz="2290">
                <a:solidFill>
                  <a:srgbClr val="FFFFFF"/>
                </a:solidFill>
                <a:latin typeface="Canva Sans"/>
                <a:ea typeface="Canva Sans"/>
                <a:cs typeface="Canva Sans"/>
                <a:sym typeface="Canva Sans"/>
              </a:rPr>
              <a:t>_insert_fixup</a:t>
            </a:r>
          </a:p>
          <a:p>
            <a:pPr marL="494488" lvl="1" indent="-247244" algn="l">
              <a:lnSpc>
                <a:spcPts val="3206"/>
              </a:lnSpc>
              <a:spcBef>
                <a:spcPct val="0"/>
              </a:spcBef>
              <a:buFont typeface="Arial"/>
              <a:buChar char="•"/>
            </a:pPr>
            <a:r>
              <a:rPr lang="en-US" sz="2290">
                <a:solidFill>
                  <a:srgbClr val="FFFFFF"/>
                </a:solidFill>
                <a:latin typeface="Canva Sans"/>
                <a:ea typeface="Canva Sans"/>
                <a:cs typeface="Canva Sans"/>
                <a:sym typeface="Canva Sans"/>
              </a:rPr>
              <a:t>_left_rotate</a:t>
            </a:r>
          </a:p>
          <a:p>
            <a:pPr marL="494488" lvl="1" indent="-247244" algn="l">
              <a:lnSpc>
                <a:spcPts val="3206"/>
              </a:lnSpc>
              <a:spcBef>
                <a:spcPct val="0"/>
              </a:spcBef>
              <a:buFont typeface="Arial"/>
              <a:buChar char="•"/>
            </a:pPr>
            <a:r>
              <a:rPr lang="en-US" sz="2290">
                <a:solidFill>
                  <a:srgbClr val="FFFFFF"/>
                </a:solidFill>
                <a:latin typeface="Canva Sans"/>
                <a:ea typeface="Canva Sans"/>
                <a:cs typeface="Canva Sans"/>
                <a:sym typeface="Canva Sans"/>
              </a:rPr>
              <a:t>_right_rotate</a:t>
            </a:r>
          </a:p>
          <a:p>
            <a:pPr algn="ctr">
              <a:lnSpc>
                <a:spcPts val="3206"/>
              </a:lnSpc>
              <a:spcBef>
                <a:spcPct val="0"/>
              </a:spcBef>
            </a:pPr>
            <a:endParaRPr lang="en-US" sz="2290">
              <a:solidFill>
                <a:srgbClr val="FFFFFF"/>
              </a:solidFill>
              <a:latin typeface="Canva Sans"/>
              <a:ea typeface="Canva Sans"/>
              <a:cs typeface="Canva Sans"/>
              <a:sym typeface="Canva Sans"/>
            </a:endParaRPr>
          </a:p>
        </p:txBody>
      </p:sp>
      <p:sp>
        <p:nvSpPr>
          <p:cNvPr id="17" name="TextBox 17"/>
          <p:cNvSpPr txBox="1"/>
          <p:nvPr/>
        </p:nvSpPr>
        <p:spPr>
          <a:xfrm>
            <a:off x="1216692" y="7763305"/>
            <a:ext cx="8393998" cy="789554"/>
          </a:xfrm>
          <a:prstGeom prst="rect">
            <a:avLst/>
          </a:prstGeom>
        </p:spPr>
        <p:txBody>
          <a:bodyPr lIns="0" tIns="0" rIns="0" bIns="0" rtlCol="0" anchor="t">
            <a:spAutoFit/>
          </a:bodyPr>
          <a:lstStyle/>
          <a:p>
            <a:pPr marL="494454" lvl="1" indent="-247227" algn="l">
              <a:lnSpc>
                <a:spcPts val="3206"/>
              </a:lnSpc>
              <a:buFont typeface="Arial"/>
              <a:buChar char="•"/>
            </a:pPr>
            <a:r>
              <a:rPr lang="en-US" sz="2290">
                <a:solidFill>
                  <a:srgbClr val="FFFFFF"/>
                </a:solidFill>
                <a:latin typeface="Canva Sans"/>
                <a:ea typeface="Canva Sans"/>
                <a:cs typeface="Canva Sans"/>
                <a:sym typeface="Canva Sans"/>
              </a:rPr>
              <a:t>These algorithms keep the tree balanced after every operation.</a:t>
            </a:r>
          </a:p>
        </p:txBody>
      </p:sp>
      <p:grpSp>
        <p:nvGrpSpPr>
          <p:cNvPr id="18" name="Group 18"/>
          <p:cNvGrpSpPr/>
          <p:nvPr/>
        </p:nvGrpSpPr>
        <p:grpSpPr>
          <a:xfrm>
            <a:off x="17661583" y="9258300"/>
            <a:ext cx="626417" cy="638112"/>
            <a:chOff x="0" y="0"/>
            <a:chExt cx="852111" cy="868019"/>
          </a:xfrm>
        </p:grpSpPr>
        <p:sp>
          <p:nvSpPr>
            <p:cNvPr id="19" name="Freeform 19"/>
            <p:cNvSpPr/>
            <p:nvPr/>
          </p:nvSpPr>
          <p:spPr>
            <a:xfrm>
              <a:off x="0" y="0"/>
              <a:ext cx="852111" cy="868019"/>
            </a:xfrm>
            <a:custGeom>
              <a:avLst/>
              <a:gdLst/>
              <a:ahLst/>
              <a:cxnLst/>
              <a:rect l="l" t="t" r="r" b="b"/>
              <a:pathLst>
                <a:path w="852111" h="868019">
                  <a:moveTo>
                    <a:pt x="0" y="0"/>
                  </a:moveTo>
                  <a:lnTo>
                    <a:pt x="852111" y="0"/>
                  </a:lnTo>
                  <a:lnTo>
                    <a:pt x="852111" y="868019"/>
                  </a:lnTo>
                  <a:lnTo>
                    <a:pt x="0" y="868019"/>
                  </a:lnTo>
                  <a:close/>
                </a:path>
              </a:pathLst>
            </a:custGeom>
            <a:gradFill rotWithShape="1">
              <a:gsLst>
                <a:gs pos="0">
                  <a:srgbClr val="FF0000">
                    <a:alpha val="100000"/>
                  </a:srgbClr>
                </a:gs>
                <a:gs pos="100000">
                  <a:srgbClr val="5E0000">
                    <a:alpha val="100000"/>
                  </a:srgbClr>
                </a:gs>
              </a:gsLst>
              <a:lin ang="2700000"/>
            </a:gradFill>
          </p:spPr>
        </p:sp>
        <p:sp>
          <p:nvSpPr>
            <p:cNvPr id="20" name="TextBox 20"/>
            <p:cNvSpPr txBox="1"/>
            <p:nvPr/>
          </p:nvSpPr>
          <p:spPr>
            <a:xfrm>
              <a:off x="0" y="-38100"/>
              <a:ext cx="852111" cy="906119"/>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7817833" y="9468771"/>
            <a:ext cx="313917"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Bold"/>
                <a:ea typeface="Open Sans Bold"/>
                <a:cs typeface="Open Sans Bold"/>
                <a:sym typeface="Open Sans Bold"/>
              </a:rPr>
              <a:t>08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1310</Words>
  <Application>Microsoft Office PowerPoint</Application>
  <PresentationFormat>Custom</PresentationFormat>
  <Paragraphs>140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Open Sans Bold</vt:lpstr>
      <vt:lpstr>Bebas Neue</vt:lpstr>
      <vt:lpstr>Bebas Neue Bold</vt:lpstr>
      <vt:lpstr>Arial</vt:lpstr>
      <vt:lpstr>Canva Sans</vt:lpstr>
      <vt:lpstr>Open Sans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www.reallygreatsite.com</dc:title>
  <cp:lastModifiedBy>viveknumburi@outlook.com</cp:lastModifiedBy>
  <cp:revision>1</cp:revision>
  <dcterms:created xsi:type="dcterms:W3CDTF">2006-08-16T00:00:00Z</dcterms:created>
  <dcterms:modified xsi:type="dcterms:W3CDTF">2025-10-13T15:16:42Z</dcterms:modified>
  <dc:identifier>DAG1L08WaGo</dc:identifier>
</cp:coreProperties>
</file>